
<file path=[Content_Types].xml><?xml version="1.0" encoding="utf-8"?>
<Types xmlns="http://schemas.openxmlformats.org/package/2006/content-types">
  <Default Extension="png" ContentType="image/png"/>
  <Default Extension="tmp" ContentType="image/png"/>
  <Default Extension="emf" ContentType="image/x-emf"/>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41"/>
  </p:notesMasterIdLst>
  <p:sldIdLst>
    <p:sldId id="256" r:id="rId2"/>
    <p:sldId id="311" r:id="rId3"/>
    <p:sldId id="312" r:id="rId4"/>
    <p:sldId id="289" r:id="rId5"/>
    <p:sldId id="313" r:id="rId6"/>
    <p:sldId id="303" r:id="rId7"/>
    <p:sldId id="314" r:id="rId8"/>
    <p:sldId id="257" r:id="rId9"/>
    <p:sldId id="258" r:id="rId10"/>
    <p:sldId id="304" r:id="rId11"/>
    <p:sldId id="305" r:id="rId12"/>
    <p:sldId id="306" r:id="rId13"/>
    <p:sldId id="315" r:id="rId14"/>
    <p:sldId id="331" r:id="rId15"/>
    <p:sldId id="307" r:id="rId16"/>
    <p:sldId id="308" r:id="rId17"/>
    <p:sldId id="332" r:id="rId18"/>
    <p:sldId id="309" r:id="rId19"/>
    <p:sldId id="316" r:id="rId20"/>
    <p:sldId id="337" r:id="rId21"/>
    <p:sldId id="339" r:id="rId22"/>
    <p:sldId id="317" r:id="rId23"/>
    <p:sldId id="318" r:id="rId24"/>
    <p:sldId id="319" r:id="rId25"/>
    <p:sldId id="310" r:id="rId26"/>
    <p:sldId id="340" r:id="rId27"/>
    <p:sldId id="341" r:id="rId28"/>
    <p:sldId id="342" r:id="rId29"/>
    <p:sldId id="333" r:id="rId30"/>
    <p:sldId id="320" r:id="rId31"/>
    <p:sldId id="321" r:id="rId32"/>
    <p:sldId id="322" r:id="rId33"/>
    <p:sldId id="334" r:id="rId34"/>
    <p:sldId id="323" r:id="rId35"/>
    <p:sldId id="324" r:id="rId36"/>
    <p:sldId id="325" r:id="rId37"/>
    <p:sldId id="327" r:id="rId38"/>
    <p:sldId id="328" r:id="rId39"/>
    <p:sldId id="330" r:id="rId40"/>
  </p:sldIdLst>
  <p:sldSz cx="9144000" cy="5143500" type="screen16x9"/>
  <p:notesSz cx="6858000" cy="9144000"/>
  <p:embeddedFontLst>
    <p:embeddedFont>
      <p:font typeface="Segoe UI Historic" panose="020B0502040204020203" pitchFamily="34" charset="0"/>
      <p:regular r:id="rId42"/>
    </p:embeddedFont>
    <p:embeddedFont>
      <p:font typeface="Arial Black" panose="020B0A04020102020204" pitchFamily="34" charset="0"/>
      <p:bold r:id="rId43"/>
    </p:embeddedFont>
    <p:embeddedFont>
      <p:font typeface="Roboto" panose="020B0604020202020204" charset="0"/>
      <p:regular r:id="rId44"/>
      <p:bold r:id="rId45"/>
      <p:italic r:id="rId46"/>
      <p:boldItalic r:id="rId47"/>
    </p:embeddedFont>
    <p:embeddedFont>
      <p:font typeface="Calibri" panose="020F0502020204030204" pitchFamily="34" charset="0"/>
      <p:regular r:id="rId48"/>
      <p:bold r:id="rId49"/>
      <p:italic r:id="rId50"/>
      <p:boldItalic r:id="rId51"/>
    </p:embeddedFont>
    <p:embeddedFont>
      <p:font typeface="Fira Sans Extra Condensed Medium" panose="020B0604020202020204" charset="0"/>
      <p:regular r:id="rId52"/>
      <p:bold r:id="rId53"/>
      <p:italic r:id="rId54"/>
      <p:boldItalic r:id="rId55"/>
    </p:embeddedFont>
    <p:embeddedFont>
      <p:font typeface="Cambria Math" panose="02040503050406030204" pitchFamily="18" charset="0"/>
      <p:regular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B8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6370" autoAdjust="0"/>
  </p:normalViewPr>
  <p:slideViewPr>
    <p:cSldViewPr snapToGrid="0">
      <p:cViewPr varScale="1">
        <p:scale>
          <a:sx n="145" d="100"/>
          <a:sy n="145" d="100"/>
        </p:scale>
        <p:origin x="65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tableStyles" Target="tableStyles.xml"/></Relationships>
</file>

<file path=ppt/media/image1.png>
</file>

<file path=ppt/media/image10.png>
</file>

<file path=ppt/media/image11.png>
</file>

<file path=ppt/media/image12.png>
</file>

<file path=ppt/media/image2.gif>
</file>

<file path=ppt/media/image3.png>
</file>

<file path=ppt/media/image4.png>
</file>

<file path=ppt/media/image5.png>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8d1d11c1ec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8d1d11c1ec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8a1b6e5601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8a1b6e560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47600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a:latin typeface="Times New Roman" panose="02020603050405020304" pitchFamily="18" charset="0"/>
                <a:cs typeface="Times New Roman" panose="02020603050405020304" pitchFamily="18" charset="0"/>
              </a:rPr>
              <a:t>Các loại ước tính chi phí</a:t>
            </a:r>
            <a:endParaRPr lang="en-US"/>
          </a:p>
        </p:txBody>
      </p:sp>
    </p:spTree>
    <p:extLst>
      <p:ext uri="{BB962C8B-B14F-4D97-AF65-F5344CB8AC3E}">
        <p14:creationId xmlns:p14="http://schemas.microsoft.com/office/powerpoint/2010/main" val="33761804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8bc00f6a12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8bc00f6a12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latin typeface="+mj-lt"/>
              </a:rPr>
              <a:t>Tương tự hay Trên - xuống (top-down): sử dụng chi phí thực tế trước đó, các dự án tương tự làm nền tảng cơ bản để làm ước tính mới </a:t>
            </a:r>
          </a:p>
          <a:p>
            <a:pPr marL="0" lvl="0" indent="0" algn="l" rtl="0">
              <a:spcBef>
                <a:spcPts val="0"/>
              </a:spcBef>
              <a:spcAft>
                <a:spcPts val="0"/>
              </a:spcAft>
              <a:buNone/>
            </a:pPr>
            <a:r>
              <a:rPr lang="vi-VN">
                <a:latin typeface="+mj-lt"/>
              </a:rPr>
              <a:t>Dưới lên (Bottom-up): ước tính riêng từng nhóm làm việc và tính toán con số tổng cộng. </a:t>
            </a:r>
          </a:p>
          <a:p>
            <a:pPr marL="0" lvl="0" indent="0" algn="l" rtl="0">
              <a:spcBef>
                <a:spcPts val="0"/>
              </a:spcBef>
              <a:spcAft>
                <a:spcPts val="0"/>
              </a:spcAft>
              <a:buNone/>
            </a:pPr>
            <a:r>
              <a:rPr lang="vi-VN">
                <a:latin typeface="+mj-lt"/>
              </a:rPr>
              <a:t>Mô hình điểm chức năng. </a:t>
            </a:r>
          </a:p>
          <a:p>
            <a:pPr marL="0" lvl="0" indent="0" algn="l" rtl="0">
              <a:spcBef>
                <a:spcPts val="0"/>
              </a:spcBef>
              <a:spcAft>
                <a:spcPts val="0"/>
              </a:spcAft>
              <a:buNone/>
            </a:pPr>
            <a:r>
              <a:rPr lang="vi-VN">
                <a:latin typeface="+mj-lt"/>
              </a:rPr>
              <a:t>Dùng thông số: sử dụng các đặc điểm riêng biệt trong dự án áp dụng phương thức toán học đểước tính chi phí.  Mô hình COCOMO (Constructive Cost Model) là Mô hình thông dụng.</a:t>
            </a:r>
          </a:p>
          <a:p>
            <a:pPr marL="0" lvl="0" indent="0" algn="l" rtl="0">
              <a:spcBef>
                <a:spcPts val="0"/>
              </a:spcBef>
              <a:spcAft>
                <a:spcPts val="0"/>
              </a:spcAft>
              <a:buNone/>
            </a:pPr>
            <a:endParaRPr/>
          </a:p>
        </p:txBody>
      </p:sp>
    </p:spTree>
    <p:extLst>
      <p:ext uri="{BB962C8B-B14F-4D97-AF65-F5344CB8AC3E}">
        <p14:creationId xmlns:p14="http://schemas.microsoft.com/office/powerpoint/2010/main" val="6269820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8bc00f6a12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8bc00f6a12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8944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8bc00f6a12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8bc00f6a12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15515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8bc00f6a12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8bc00f6a12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Phương pháp từ trên xuống</a:t>
            </a:r>
          </a:p>
          <a:p>
            <a:pPr marL="0" lvl="0" indent="0" algn="l" rtl="0">
              <a:spcBef>
                <a:spcPts val="0"/>
              </a:spcBef>
              <a:spcAft>
                <a:spcPts val="0"/>
              </a:spcAft>
              <a:buNone/>
            </a:pPr>
            <a:r>
              <a:rPr lang="vi-VN"/>
              <a:t>Quản lý dự án theo phương pháp tiếp cận từ trên xuống vẫn còn rất phổ biến trong quản lý hiện đại. Cụm từ “Từ trên xuống” có nghĩa là tất cả các hướng đi đều xuất phát từ nhà quản lý. Mục tiêu của dự án được thành lập bởi các nhà quản lý cao nhất. Các nhà quản lý hướng dẫn, thông tin, kế hoạch và quy trình quỹ. Mọi công việc của dự án đều được truyền đạt rõ ràng cho mỗi người tham gia dự án.</a:t>
            </a:r>
          </a:p>
          <a:p>
            <a:pPr marL="0" lvl="0" indent="0" algn="l" rtl="0">
              <a:spcBef>
                <a:spcPts val="0"/>
              </a:spcBef>
              <a:spcAft>
                <a:spcPts val="0"/>
              </a:spcAft>
              <a:buNone/>
            </a:pPr>
            <a:endParaRPr lang="en-US"/>
          </a:p>
          <a:p>
            <a:pPr marL="0" lvl="0" indent="0" algn="l" rtl="0">
              <a:spcBef>
                <a:spcPts val="0"/>
              </a:spcBef>
              <a:spcAft>
                <a:spcPts val="0"/>
              </a:spcAft>
              <a:buNone/>
            </a:pPr>
            <a:r>
              <a:rPr lang="vi-VN"/>
              <a:t>Phương pháp từ dưới lên</a:t>
            </a:r>
          </a:p>
          <a:p>
            <a:pPr marL="0" lvl="0" indent="0" algn="l" rtl="0">
              <a:spcBef>
                <a:spcPts val="0"/>
              </a:spcBef>
              <a:spcAft>
                <a:spcPts val="0"/>
              </a:spcAft>
              <a:buNone/>
            </a:pPr>
            <a:r>
              <a:rPr lang="vi-VN"/>
              <a:t>Phương pháp tiếp cận từ dưới lên có nghĩa là mọi thành viên của nhóm chủ động trong quá trình thực hiện dự án. Các thành viên được mời tham gia trong mỗi bước của quá trình quản lý. Quyết định một quá trình hành động được thực hiện bởi toàn đội. Phong cách từ dưới lên cho phép các nhà quản lý truyền đạt mục tiêu và giá trị, ví dụ thông qua các kế hoạch sự kiện quan trọng. Sau đó, các thành viên được khuyến khích phát triển cá nhân để làm danh sách các bước cần thiết để đạt được những nhiệm vụ quan trọng của chính mình.</a:t>
            </a:r>
          </a:p>
          <a:p>
            <a:pPr marL="0" lvl="0" indent="0" algn="l" rtl="0">
              <a:spcBef>
                <a:spcPts val="0"/>
              </a:spcBef>
              <a:spcAft>
                <a:spcPts val="0"/>
              </a:spcAft>
              <a:buNone/>
            </a:pPr>
            <a:endParaRPr/>
          </a:p>
        </p:txBody>
      </p:sp>
    </p:spTree>
    <p:extLst>
      <p:ext uri="{BB962C8B-B14F-4D97-AF65-F5344CB8AC3E}">
        <p14:creationId xmlns:p14="http://schemas.microsoft.com/office/powerpoint/2010/main" val="38149361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
        <p:cNvGrpSpPr/>
        <p:nvPr/>
      </p:nvGrpSpPr>
      <p:grpSpPr>
        <a:xfrm>
          <a:off x="0" y="0"/>
          <a:ext cx="0" cy="0"/>
          <a:chOff x="0" y="0"/>
          <a:chExt cx="0" cy="0"/>
        </a:xfrm>
      </p:grpSpPr>
      <p:sp>
        <p:nvSpPr>
          <p:cNvPr id="783" name="Google Shape;783;g8bc00f6a12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4" name="Google Shape;784;g8bc00f6a12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Ưu điểm:</a:t>
            </a:r>
          </a:p>
          <a:p>
            <a:pPr marL="0" lvl="0" indent="0" algn="l" rtl="0">
              <a:spcBef>
                <a:spcPts val="0"/>
              </a:spcBef>
              <a:spcAft>
                <a:spcPts val="0"/>
              </a:spcAft>
              <a:buNone/>
            </a:pPr>
            <a:r>
              <a:rPr lang="vi-VN"/>
              <a:t>Nhanh, đơn giản</a:t>
            </a:r>
          </a:p>
          <a:p>
            <a:pPr marL="0" lvl="0" indent="0" algn="l" rtl="0">
              <a:spcBef>
                <a:spcPts val="0"/>
              </a:spcBef>
              <a:spcAft>
                <a:spcPts val="0"/>
              </a:spcAft>
              <a:buNone/>
            </a:pPr>
            <a:r>
              <a:rPr lang="vi-VN"/>
              <a:t>Dựa trên những dự kiến đã được triển khai trước đó nên khá chính xác</a:t>
            </a:r>
          </a:p>
          <a:p>
            <a:pPr marL="0" lvl="0" indent="0" algn="l" rtl="0">
              <a:spcBef>
                <a:spcPts val="0"/>
              </a:spcBef>
              <a:spcAft>
                <a:spcPts val="0"/>
              </a:spcAft>
              <a:buNone/>
            </a:pPr>
            <a:r>
              <a:rPr lang="vi-VN"/>
              <a:t>Không phải liên quan đến nhiều người khác nhau</a:t>
            </a:r>
          </a:p>
          <a:p>
            <a:pPr marL="0" lvl="0" indent="0" algn="l" rtl="0">
              <a:spcBef>
                <a:spcPts val="0"/>
              </a:spcBef>
              <a:spcAft>
                <a:spcPts val="0"/>
              </a:spcAft>
              <a:buNone/>
            </a:pPr>
            <a:r>
              <a:rPr lang="vi-VN"/>
              <a:t>Nhược điểm:</a:t>
            </a:r>
          </a:p>
          <a:p>
            <a:pPr marL="0" lvl="0" indent="0" algn="l" rtl="0">
              <a:spcBef>
                <a:spcPts val="0"/>
              </a:spcBef>
              <a:spcAft>
                <a:spcPts val="0"/>
              </a:spcAft>
              <a:buNone/>
            </a:pPr>
            <a:r>
              <a:rPr lang="vi-VN"/>
              <a:t>Gây ra phản ứng tiêu cực cho người bên dưới, giảm hiệu quả công việc</a:t>
            </a:r>
          </a:p>
          <a:p>
            <a:pPr marL="0" lvl="0" indent="0" algn="l" rtl="0">
              <a:spcBef>
                <a:spcPts val="0"/>
              </a:spcBef>
              <a:spcAft>
                <a:spcPts val="0"/>
              </a:spcAft>
              <a:buNone/>
            </a:pPr>
            <a:r>
              <a:rPr lang="vi-VN"/>
              <a:t>Mang tính chủ quan của người lập dự án</a:t>
            </a:r>
          </a:p>
          <a:p>
            <a:pPr marL="0" lvl="0" indent="0" algn="l" rtl="0">
              <a:spcBef>
                <a:spcPts val="0"/>
              </a:spcBef>
              <a:spcAft>
                <a:spcPts val="0"/>
              </a:spcAft>
              <a:buNone/>
            </a:pPr>
            <a:r>
              <a:rPr lang="vi-VN"/>
              <a:t>Người lập dự toán sử dụng dữ liệu không còn phù hợp với thực tế </a:t>
            </a:r>
            <a:endParaRPr lang="en-US"/>
          </a:p>
          <a:p>
            <a:pPr marL="0" lvl="0" indent="0" algn="l" rtl="0">
              <a:spcBef>
                <a:spcPts val="0"/>
              </a:spcBef>
              <a:spcAft>
                <a:spcPts val="0"/>
              </a:spcAft>
              <a:buNone/>
            </a:pPr>
            <a:endParaRPr lang="en-US"/>
          </a:p>
          <a:p>
            <a:pPr marL="0" lvl="0" indent="0" algn="l" rtl="0">
              <a:spcBef>
                <a:spcPts val="0"/>
              </a:spcBef>
              <a:spcAft>
                <a:spcPts val="0"/>
              </a:spcAft>
              <a:buNone/>
            </a:pPr>
            <a:r>
              <a:rPr lang="vi-VN"/>
              <a:t>Ưu điểm:</a:t>
            </a:r>
          </a:p>
          <a:p>
            <a:pPr marL="0" lvl="0" indent="0" algn="l" rtl="0">
              <a:spcBef>
                <a:spcPts val="0"/>
              </a:spcBef>
              <a:spcAft>
                <a:spcPts val="0"/>
              </a:spcAft>
              <a:buNone/>
            </a:pPr>
            <a:r>
              <a:rPr lang="vi-VN"/>
              <a:t>Chi tiết, cụ thể</a:t>
            </a:r>
          </a:p>
          <a:p>
            <a:pPr marL="0" lvl="0" indent="0" algn="l" rtl="0">
              <a:spcBef>
                <a:spcPts val="0"/>
              </a:spcBef>
              <a:spcAft>
                <a:spcPts val="0"/>
              </a:spcAft>
              <a:buNone/>
            </a:pPr>
            <a:r>
              <a:rPr lang="vi-VN"/>
              <a:t>Tạo động lực cho nhân viên tham gia vào việc lập kế hoạch</a:t>
            </a:r>
          </a:p>
          <a:p>
            <a:pPr marL="0" lvl="0" indent="0" algn="l" rtl="0">
              <a:spcBef>
                <a:spcPts val="0"/>
              </a:spcBef>
              <a:spcAft>
                <a:spcPts val="0"/>
              </a:spcAft>
              <a:buNone/>
            </a:pPr>
            <a:r>
              <a:rPr lang="vi-VN"/>
              <a:t>Tránh được sự mâu thuẫn giữa nhà quản lý và nhân viên.</a:t>
            </a:r>
          </a:p>
          <a:p>
            <a:pPr marL="0" lvl="0" indent="0" algn="l" rtl="0">
              <a:spcBef>
                <a:spcPts val="0"/>
              </a:spcBef>
              <a:spcAft>
                <a:spcPts val="0"/>
              </a:spcAft>
              <a:buNone/>
            </a:pPr>
            <a:r>
              <a:rPr lang="vi-VN"/>
              <a:t>Nhược điểm:</a:t>
            </a:r>
          </a:p>
          <a:p>
            <a:pPr marL="0" lvl="0" indent="0" algn="l" rtl="0">
              <a:spcBef>
                <a:spcPts val="0"/>
              </a:spcBef>
              <a:spcAft>
                <a:spcPts val="0"/>
              </a:spcAft>
              <a:buNone/>
            </a:pPr>
            <a:r>
              <a:rPr lang="vi-VN"/>
              <a:t>Theo nhiều chuyên gia, phương pháp tiếp cận từ dưới lên không phải là hoàn hảo như:</a:t>
            </a:r>
          </a:p>
          <a:p>
            <a:pPr marL="0" lvl="0" indent="0" algn="l" rtl="0">
              <a:spcBef>
                <a:spcPts val="0"/>
              </a:spcBef>
              <a:spcAft>
                <a:spcPts val="0"/>
              </a:spcAft>
              <a:buNone/>
            </a:pPr>
            <a:r>
              <a:rPr lang="vi-VN"/>
              <a:t>Phức tạp và tốn thời gian</a:t>
            </a:r>
          </a:p>
          <a:p>
            <a:pPr marL="0" lvl="0" indent="0" algn="l" rtl="0">
              <a:spcBef>
                <a:spcPts val="0"/>
              </a:spcBef>
              <a:spcAft>
                <a:spcPts val="0"/>
              </a:spcAft>
              <a:buNone/>
            </a:pPr>
            <a:r>
              <a:rPr lang="vi-VN"/>
              <a:t>Xác định chi phí không đúng thực tế</a:t>
            </a:r>
          </a:p>
          <a:p>
            <a:pPr marL="0" lvl="0" indent="0" algn="l" rtl="0">
              <a:spcBef>
                <a:spcPts val="0"/>
              </a:spcBef>
              <a:spcAft>
                <a:spcPts val="0"/>
              </a:spcAft>
              <a:buNone/>
            </a:pPr>
            <a:r>
              <a:rPr lang="vi-VN"/>
              <a:t>Thu thập thông tin khó khăn do ý kiến chủ quan của nhiều nhân viên.</a:t>
            </a:r>
          </a:p>
          <a:p>
            <a:pPr marL="0" lvl="0" indent="0" algn="l" rtl="0">
              <a:spcBef>
                <a:spcPts val="0"/>
              </a:spcBef>
              <a:spcAft>
                <a:spcPts val="0"/>
              </a:spcAft>
              <a:buNone/>
            </a:pPr>
            <a:r>
              <a:rPr lang="vi-VN"/>
              <a:t>Đôi khi còn thiếu rõ ràng và kiểm soát.</a:t>
            </a:r>
          </a:p>
          <a:p>
            <a:pPr marL="0" lvl="0" indent="0" algn="l" rtl="0">
              <a:spcBef>
                <a:spcPts val="0"/>
              </a:spcBef>
              <a:spcAft>
                <a:spcPts val="0"/>
              </a:spcAft>
              <a:buNone/>
            </a:pPr>
            <a:endParaRPr/>
          </a:p>
        </p:txBody>
      </p:sp>
    </p:spTree>
    <p:extLst>
      <p:ext uri="{BB962C8B-B14F-4D97-AF65-F5344CB8AC3E}">
        <p14:creationId xmlns:p14="http://schemas.microsoft.com/office/powerpoint/2010/main" val="42659707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8bc00f6a12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8bc00f6a12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24873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8e8b782381_0_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8e8b782381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COCOMO bao gồm 3 dạng: </a:t>
            </a:r>
            <a:endParaRPr lang="en-US"/>
          </a:p>
          <a:p>
            <a:pPr marL="0" lvl="0" indent="0" algn="l" rtl="0">
              <a:spcBef>
                <a:spcPts val="0"/>
              </a:spcBef>
              <a:spcAft>
                <a:spcPts val="0"/>
              </a:spcAft>
              <a:buNone/>
            </a:pPr>
            <a:r>
              <a:rPr lang="vi-VN"/>
              <a:t>COCOMO cơ bản</a:t>
            </a:r>
          </a:p>
          <a:p>
            <a:pPr marL="0" lvl="0" indent="0" algn="l" rtl="0">
              <a:spcBef>
                <a:spcPts val="0"/>
              </a:spcBef>
              <a:spcAft>
                <a:spcPts val="0"/>
              </a:spcAft>
              <a:buNone/>
            </a:pPr>
            <a:r>
              <a:rPr lang="vi-VN"/>
              <a:t>COCOMO trung gian</a:t>
            </a:r>
          </a:p>
          <a:p>
            <a:pPr marL="0" lvl="0" indent="0" algn="l" rtl="0">
              <a:spcBef>
                <a:spcPts val="0"/>
              </a:spcBef>
              <a:spcAft>
                <a:spcPts val="0"/>
              </a:spcAft>
              <a:buNone/>
            </a:pPr>
            <a:r>
              <a:rPr lang="vi-VN"/>
              <a:t>COCOMO chi tết </a:t>
            </a:r>
          </a:p>
          <a:p>
            <a:pPr marL="0" lvl="0" indent="0" algn="l" rtl="0">
              <a:spcBef>
                <a:spcPts val="0"/>
              </a:spcBef>
              <a:spcAft>
                <a:spcPts val="0"/>
              </a:spcAft>
              <a:buNone/>
            </a:pPr>
            <a:endParaRPr/>
          </a:p>
        </p:txBody>
      </p:sp>
    </p:spTree>
    <p:extLst>
      <p:ext uri="{BB962C8B-B14F-4D97-AF65-F5344CB8AC3E}">
        <p14:creationId xmlns:p14="http://schemas.microsoft.com/office/powerpoint/2010/main" val="818916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8bc00f6a12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8bc00f6a12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Tuy nhiên, sự chính xác sẻ bị giới hạn vì thiếu một số nhân tố chưa kể đến là sự khác nhau trong ràng buộc về phần cứng, kinh nghiệm và khả năng chuyên nghiệp của con người, việc sử dụng các công cụ hiện đại và các đặc trưng khác có ảnh hưởng đến chi phí phần mềm.</a:t>
            </a:r>
            <a:endParaRPr lang="en-US"/>
          </a:p>
          <a:p>
            <a:pPr marL="0" lvl="0" indent="0" algn="l" rtl="0">
              <a:spcBef>
                <a:spcPts val="0"/>
              </a:spcBef>
              <a:spcAft>
                <a:spcPts val="0"/>
              </a:spcAft>
              <a:buNone/>
            </a:pPr>
            <a:endParaRPr lang="en-US"/>
          </a:p>
          <a:p>
            <a:pPr marL="0" lvl="0" indent="0" algn="l" rtl="0">
              <a:spcBef>
                <a:spcPts val="0"/>
              </a:spcBef>
              <a:spcAft>
                <a:spcPts val="0"/>
              </a:spcAft>
              <a:buNone/>
            </a:pPr>
            <a:r>
              <a:rPr lang="vi-VN"/>
              <a:t>Trong đó:</a:t>
            </a:r>
          </a:p>
          <a:p>
            <a:pPr marL="0" lvl="0" indent="0" algn="l" rtl="0">
              <a:spcBef>
                <a:spcPts val="0"/>
              </a:spcBef>
              <a:spcAft>
                <a:spcPts val="0"/>
              </a:spcAft>
              <a:buNone/>
            </a:pPr>
            <a:r>
              <a:rPr lang="vi-VN"/>
              <a:t>E = Ước tính của NGƯỜI/THÁNG,</a:t>
            </a:r>
          </a:p>
          <a:p>
            <a:pPr marL="0" lvl="0" indent="0" algn="l" rtl="0">
              <a:spcBef>
                <a:spcPts val="0"/>
              </a:spcBef>
              <a:spcAft>
                <a:spcPts val="0"/>
              </a:spcAft>
              <a:buNone/>
            </a:pPr>
            <a:r>
              <a:rPr lang="vi-VN"/>
              <a:t>D = Thời gian triển khai tính theo tháng</a:t>
            </a:r>
          </a:p>
          <a:p>
            <a:pPr marL="0" lvl="0" indent="0" algn="l" rtl="0">
              <a:spcBef>
                <a:spcPts val="0"/>
              </a:spcBef>
              <a:spcAft>
                <a:spcPts val="0"/>
              </a:spcAft>
              <a:buNone/>
            </a:pPr>
            <a:r>
              <a:rPr lang="vi-VN"/>
              <a:t>KLOC = Số dòng lệnh (đơn vị=1000) ước tính của sản phẩm dự án phần mềm.</a:t>
            </a:r>
          </a:p>
          <a:p>
            <a:pPr marL="0" lvl="0" indent="0" algn="l" rtl="0">
              <a:spcBef>
                <a:spcPts val="0"/>
              </a:spcBef>
              <a:spcAft>
                <a:spcPts val="0"/>
              </a:spcAft>
              <a:buNone/>
            </a:pPr>
            <a:r>
              <a:rPr lang="vi-VN"/>
              <a:t>P = Số Người được yêu cầu</a:t>
            </a:r>
          </a:p>
          <a:p>
            <a:pPr marL="0" lvl="0" indent="0" algn="l" rtl="0">
              <a:spcBef>
                <a:spcPts val="0"/>
              </a:spcBef>
              <a:spcAft>
                <a:spcPts val="0"/>
              </a:spcAft>
              <a:buNone/>
            </a:pPr>
            <a:endParaRPr/>
          </a:p>
        </p:txBody>
      </p:sp>
    </p:spTree>
    <p:extLst>
      <p:ext uri="{BB962C8B-B14F-4D97-AF65-F5344CB8AC3E}">
        <p14:creationId xmlns:p14="http://schemas.microsoft.com/office/powerpoint/2010/main" val="92371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
        <p:cNvGrpSpPr/>
        <p:nvPr/>
      </p:nvGrpSpPr>
      <p:grpSpPr>
        <a:xfrm>
          <a:off x="0" y="0"/>
          <a:ext cx="0" cy="0"/>
          <a:chOff x="0" y="0"/>
          <a:chExt cx="0" cy="0"/>
        </a:xfrm>
      </p:grpSpPr>
      <p:sp>
        <p:nvSpPr>
          <p:cNvPr id="1164" name="Google Shape;1164;g8e8b782381_0_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 name="Google Shape;1165;g8e8b782381_0_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85416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8bc00f6a12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8bc00f6a12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17232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4"/>
        <p:cNvGrpSpPr/>
        <p:nvPr/>
      </p:nvGrpSpPr>
      <p:grpSpPr>
        <a:xfrm>
          <a:off x="0" y="0"/>
          <a:ext cx="0" cy="0"/>
          <a:chOff x="0" y="0"/>
          <a:chExt cx="0" cy="0"/>
        </a:xfrm>
      </p:grpSpPr>
      <p:sp>
        <p:nvSpPr>
          <p:cNvPr id="1385" name="Google Shape;1385;g8ea1cd333a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6" name="Google Shape;1386;g8ea1cd333a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Đặc trưng của sản phẩm</a:t>
            </a:r>
          </a:p>
          <a:p>
            <a:pPr marL="0" lvl="0" indent="0" algn="l" rtl="0">
              <a:spcBef>
                <a:spcPts val="0"/>
              </a:spcBef>
              <a:spcAft>
                <a:spcPts val="0"/>
              </a:spcAft>
              <a:buNone/>
            </a:pPr>
            <a:r>
              <a:rPr lang="vi-VN"/>
              <a:t>Yêu cầu về tính độ tin cậy của phần</a:t>
            </a:r>
            <a:r>
              <a:rPr lang="en-US"/>
              <a:t> </a:t>
            </a:r>
            <a:r>
              <a:rPr lang="vi-VN"/>
              <a:t>mềm</a:t>
            </a:r>
          </a:p>
          <a:p>
            <a:pPr marL="0" lvl="0" indent="0" algn="l" rtl="0">
              <a:spcBef>
                <a:spcPts val="0"/>
              </a:spcBef>
              <a:spcAft>
                <a:spcPts val="0"/>
              </a:spcAft>
              <a:buNone/>
            </a:pPr>
            <a:r>
              <a:rPr lang="vi-VN"/>
              <a:t>Khối lượng CSDL (database) của ứng</a:t>
            </a:r>
            <a:r>
              <a:rPr lang="en-US"/>
              <a:t> </a:t>
            </a:r>
            <a:r>
              <a:rPr lang="vi-VN"/>
              <a:t>dụng</a:t>
            </a:r>
          </a:p>
          <a:p>
            <a:pPr marL="0" lvl="0" indent="0" algn="l" rtl="0">
              <a:spcBef>
                <a:spcPts val="0"/>
              </a:spcBef>
              <a:spcAft>
                <a:spcPts val="0"/>
              </a:spcAft>
              <a:buNone/>
            </a:pPr>
            <a:r>
              <a:rPr lang="vi-VN"/>
              <a:t>Tính phức tạp của sản phẩm.</a:t>
            </a:r>
            <a:endParaRPr lang="en-US"/>
          </a:p>
          <a:p>
            <a:pPr marL="0" lvl="0" indent="0" algn="l" rtl="0">
              <a:spcBef>
                <a:spcPts val="0"/>
              </a:spcBef>
              <a:spcAft>
                <a:spcPts val="0"/>
              </a:spcAft>
              <a:buNone/>
            </a:pPr>
            <a:endParaRPr lang="en-US"/>
          </a:p>
          <a:p>
            <a:pPr marL="0" lvl="0" indent="0" algn="l" rtl="0">
              <a:spcBef>
                <a:spcPts val="0"/>
              </a:spcBef>
              <a:spcAft>
                <a:spcPts val="0"/>
              </a:spcAft>
              <a:buNone/>
            </a:pPr>
            <a:r>
              <a:rPr lang="vi-VN"/>
              <a:t>Đặc trưng của phần cứng</a:t>
            </a:r>
          </a:p>
          <a:p>
            <a:pPr marL="0" lvl="0" indent="0" algn="l" rtl="0">
              <a:spcBef>
                <a:spcPts val="0"/>
              </a:spcBef>
              <a:spcAft>
                <a:spcPts val="0"/>
              </a:spcAft>
              <a:buNone/>
            </a:pPr>
            <a:r>
              <a:rPr lang="vi-VN"/>
              <a:t>Ràng buộc về tính năng Run-time</a:t>
            </a:r>
          </a:p>
          <a:p>
            <a:pPr marL="0" lvl="0" indent="0" algn="l" rtl="0">
              <a:spcBef>
                <a:spcPts val="0"/>
              </a:spcBef>
              <a:spcAft>
                <a:spcPts val="0"/>
              </a:spcAft>
              <a:buNone/>
            </a:pPr>
            <a:r>
              <a:rPr lang="vi-VN"/>
              <a:t>Ràng buộc về Bộ nhớ</a:t>
            </a:r>
          </a:p>
          <a:p>
            <a:pPr marL="0" lvl="0" indent="0" algn="l" rtl="0">
              <a:spcBef>
                <a:spcPts val="0"/>
              </a:spcBef>
              <a:spcAft>
                <a:spcPts val="0"/>
              </a:spcAft>
              <a:buNone/>
            </a:pPr>
            <a:r>
              <a:rPr lang="vi-VN"/>
              <a:t>Tính không ổn định của môi trườngmáy ảo.</a:t>
            </a:r>
          </a:p>
          <a:p>
            <a:pPr marL="0" lvl="0" indent="0" algn="l" rtl="0">
              <a:spcBef>
                <a:spcPts val="0"/>
              </a:spcBef>
              <a:spcAft>
                <a:spcPts val="0"/>
              </a:spcAft>
              <a:buNone/>
            </a:pPr>
            <a:r>
              <a:rPr lang="vi-VN"/>
              <a:t>Yêu cầu về thời gian chuyển hướng</a:t>
            </a:r>
            <a:r>
              <a:rPr lang="en-US"/>
              <a:t> </a:t>
            </a:r>
            <a:r>
              <a:rPr lang="vi-VN"/>
              <a:t>(turn about time)</a:t>
            </a:r>
          </a:p>
          <a:p>
            <a:pPr marL="0" lvl="0" indent="0" algn="l" rtl="0">
              <a:spcBef>
                <a:spcPts val="0"/>
              </a:spcBef>
              <a:spcAft>
                <a:spcPts val="0"/>
              </a:spcAft>
              <a:buNone/>
            </a:pPr>
            <a:endParaRPr lang="en-US"/>
          </a:p>
          <a:p>
            <a:pPr marL="0" lvl="0" indent="0" algn="l" rtl="0">
              <a:spcBef>
                <a:spcPts val="0"/>
              </a:spcBef>
              <a:spcAft>
                <a:spcPts val="0"/>
              </a:spcAft>
              <a:buNone/>
            </a:pPr>
            <a:r>
              <a:rPr lang="vi-VN"/>
              <a:t>Đặc trưng về chuyên gia</a:t>
            </a:r>
          </a:p>
          <a:p>
            <a:pPr marL="0" lvl="0" indent="0" algn="l" rtl="0">
              <a:spcBef>
                <a:spcPts val="0"/>
              </a:spcBef>
              <a:spcAft>
                <a:spcPts val="0"/>
              </a:spcAft>
              <a:buNone/>
            </a:pPr>
            <a:r>
              <a:rPr lang="vi-VN"/>
              <a:t>Khả năng phân tích</a:t>
            </a:r>
          </a:p>
          <a:p>
            <a:pPr marL="0" lvl="0" indent="0" algn="l" rtl="0">
              <a:spcBef>
                <a:spcPts val="0"/>
              </a:spcBef>
              <a:spcAft>
                <a:spcPts val="0"/>
              </a:spcAft>
              <a:buNone/>
            </a:pPr>
            <a:r>
              <a:rPr lang="vi-VN"/>
              <a:t>Khả năng về kỹ sư PM (Software</a:t>
            </a:r>
            <a:r>
              <a:rPr lang="en-US"/>
              <a:t> </a:t>
            </a:r>
            <a:r>
              <a:rPr lang="vi-VN"/>
              <a:t>engineer)</a:t>
            </a:r>
          </a:p>
          <a:p>
            <a:pPr marL="0" lvl="0" indent="0" algn="l" rtl="0">
              <a:spcBef>
                <a:spcPts val="0"/>
              </a:spcBef>
              <a:spcAft>
                <a:spcPts val="0"/>
              </a:spcAft>
              <a:buNone/>
            </a:pPr>
            <a:r>
              <a:rPr lang="vi-VN"/>
              <a:t>Kinh nghiệm ứng dụng</a:t>
            </a:r>
          </a:p>
          <a:p>
            <a:pPr marL="0" lvl="0" indent="0" algn="l" rtl="0">
              <a:spcBef>
                <a:spcPts val="0"/>
              </a:spcBef>
              <a:spcAft>
                <a:spcPts val="0"/>
              </a:spcAft>
              <a:buNone/>
            </a:pPr>
            <a:r>
              <a:rPr lang="vi-VN"/>
              <a:t>Kinh nghiệm về máy ảo</a:t>
            </a:r>
          </a:p>
          <a:p>
            <a:pPr marL="0" lvl="0" indent="0" algn="l" rtl="0">
              <a:spcBef>
                <a:spcPts val="0"/>
              </a:spcBef>
              <a:spcAft>
                <a:spcPts val="0"/>
              </a:spcAft>
              <a:buNone/>
            </a:pPr>
            <a:r>
              <a:rPr lang="vi-VN"/>
              <a:t>Kinh nghiệm về ngôn ngữ lập trình</a:t>
            </a:r>
            <a:endParaRPr lang="en-US"/>
          </a:p>
          <a:p>
            <a:pPr marL="0" lvl="0" indent="0" algn="l" rtl="0">
              <a:spcBef>
                <a:spcPts val="0"/>
              </a:spcBef>
              <a:spcAft>
                <a:spcPts val="0"/>
              </a:spcAft>
              <a:buNone/>
            </a:pPr>
            <a:endParaRPr lang="en-US"/>
          </a:p>
          <a:p>
            <a:pPr marL="0" lvl="0" indent="0" algn="l" rtl="0">
              <a:spcBef>
                <a:spcPts val="0"/>
              </a:spcBef>
              <a:spcAft>
                <a:spcPts val="0"/>
              </a:spcAft>
              <a:buNone/>
            </a:pPr>
            <a:r>
              <a:rPr lang="vi-VN"/>
              <a:t>Đặc trưng về DA</a:t>
            </a:r>
          </a:p>
          <a:p>
            <a:pPr marL="0" lvl="0" indent="0" algn="l" rtl="0">
              <a:spcBef>
                <a:spcPts val="0"/>
              </a:spcBef>
              <a:spcAft>
                <a:spcPts val="0"/>
              </a:spcAft>
              <a:buNone/>
            </a:pPr>
            <a:r>
              <a:rPr lang="vi-VN"/>
              <a:t>Sử dụng các công cụ phần mềm</a:t>
            </a:r>
          </a:p>
          <a:p>
            <a:pPr marL="0" lvl="0" indent="0" algn="l" rtl="0">
              <a:spcBef>
                <a:spcPts val="0"/>
              </a:spcBef>
              <a:spcAft>
                <a:spcPts val="0"/>
              </a:spcAft>
              <a:buNone/>
            </a:pPr>
            <a:r>
              <a:rPr lang="vi-VN"/>
              <a:t>Ứng dụng các Phương pháp của</a:t>
            </a:r>
            <a:r>
              <a:rPr lang="en-US"/>
              <a:t> </a:t>
            </a:r>
            <a:r>
              <a:rPr lang="vi-VN"/>
              <a:t>CNPM (software engineering)</a:t>
            </a:r>
          </a:p>
          <a:p>
            <a:pPr marL="0" lvl="0" indent="0" algn="l" rtl="0">
              <a:spcBef>
                <a:spcPts val="0"/>
              </a:spcBef>
              <a:spcAft>
                <a:spcPts val="0"/>
              </a:spcAft>
              <a:buNone/>
            </a:pPr>
            <a:r>
              <a:rPr lang="vi-VN"/>
              <a:t>Yêu cầu về triển khai lịch biểu</a:t>
            </a:r>
            <a:r>
              <a:rPr lang="en-US"/>
              <a:t> </a:t>
            </a:r>
            <a:r>
              <a:rPr lang="vi-VN"/>
              <a:t>(development schedule)</a:t>
            </a:r>
          </a:p>
          <a:p>
            <a:pPr marL="0" lvl="0" indent="0" algn="l" rtl="0">
              <a:spcBef>
                <a:spcPts val="0"/>
              </a:spcBef>
              <a:spcAft>
                <a:spcPts val="0"/>
              </a:spcAft>
              <a:buNone/>
            </a:pPr>
            <a:endParaRPr/>
          </a:p>
        </p:txBody>
      </p:sp>
    </p:spTree>
    <p:extLst>
      <p:ext uri="{BB962C8B-B14F-4D97-AF65-F5344CB8AC3E}">
        <p14:creationId xmlns:p14="http://schemas.microsoft.com/office/powerpoint/2010/main" val="19031451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8bc00f6a12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8bc00f6a12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Trong đó:</a:t>
            </a:r>
          </a:p>
          <a:p>
            <a:pPr marL="0" lvl="0" indent="0" algn="l" rtl="0">
              <a:spcBef>
                <a:spcPts val="0"/>
              </a:spcBef>
              <a:spcAft>
                <a:spcPts val="0"/>
              </a:spcAft>
              <a:buNone/>
            </a:pPr>
            <a:r>
              <a:rPr lang="vi-VN"/>
              <a:t>E = Ước tính của NGƯỜI/THÁNG,</a:t>
            </a:r>
          </a:p>
          <a:p>
            <a:pPr marL="0" lvl="0" indent="0" algn="l" rtl="0">
              <a:spcBef>
                <a:spcPts val="0"/>
              </a:spcBef>
              <a:spcAft>
                <a:spcPts val="0"/>
              </a:spcAft>
              <a:buNone/>
            </a:pPr>
            <a:r>
              <a:rPr lang="vi-VN"/>
              <a:t>KLOC = Số dòng lệnh (đơn vị=1000) ước tính của sản phẩm dự án phần mềm.</a:t>
            </a:r>
          </a:p>
          <a:p>
            <a:pPr marL="0" lvl="0" indent="0" algn="l" rtl="0">
              <a:spcBef>
                <a:spcPts val="0"/>
              </a:spcBef>
              <a:spcAft>
                <a:spcPts val="0"/>
              </a:spcAft>
              <a:buNone/>
            </a:pPr>
            <a:r>
              <a:rPr lang="vi-VN"/>
              <a:t>EAF được cho bởi bảng </a:t>
            </a:r>
            <a:r>
              <a:rPr lang="en-US"/>
              <a:t>ở slide sau</a:t>
            </a:r>
            <a:endParaRPr lang="vi-VN"/>
          </a:p>
          <a:p>
            <a:pPr marL="0" lvl="0" indent="0" algn="l" rtl="0">
              <a:spcBef>
                <a:spcPts val="0"/>
              </a:spcBef>
              <a:spcAft>
                <a:spcPts val="0"/>
              </a:spcAft>
              <a:buNone/>
            </a:pPr>
            <a:r>
              <a:rPr lang="vi-VN"/>
              <a:t>Hệ số ai và bi được cho bởi bảng sau đây.</a:t>
            </a:r>
          </a:p>
          <a:p>
            <a:pPr marL="0" lvl="0" indent="0" algn="l" rtl="0">
              <a:spcBef>
                <a:spcPts val="0"/>
              </a:spcBef>
              <a:spcAft>
                <a:spcPts val="0"/>
              </a:spcAft>
              <a:buNone/>
            </a:pPr>
            <a:r>
              <a:rPr lang="vi-VN"/>
              <a:t>Thời gian triển khai D được tính từ E tương tự như COCOMO Cơ bản. </a:t>
            </a:r>
          </a:p>
          <a:p>
            <a:pPr marL="0" lvl="0" indent="0" algn="l" rtl="0">
              <a:spcBef>
                <a:spcPts val="0"/>
              </a:spcBef>
              <a:spcAft>
                <a:spcPts val="0"/>
              </a:spcAft>
              <a:buNone/>
            </a:pPr>
            <a:endParaRPr/>
          </a:p>
        </p:txBody>
      </p:sp>
    </p:spTree>
    <p:extLst>
      <p:ext uri="{BB962C8B-B14F-4D97-AF65-F5344CB8AC3E}">
        <p14:creationId xmlns:p14="http://schemas.microsoft.com/office/powerpoint/2010/main" val="24863650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8bc00f6a12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8bc00f6a12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58441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8e8b782381_0_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8e8b782381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Trước khi nghiên cứu kế hoạch chi phí cực tiểu, cần thống nhất một số khái niệm sau:</a:t>
            </a:r>
          </a:p>
          <a:p>
            <a:pPr marL="0" lvl="0" indent="0" algn="l" rtl="0">
              <a:spcBef>
                <a:spcPts val="0"/>
              </a:spcBef>
              <a:spcAft>
                <a:spcPts val="0"/>
              </a:spcAft>
              <a:buNone/>
            </a:pPr>
            <a:endParaRPr/>
          </a:p>
        </p:txBody>
      </p:sp>
    </p:spTree>
    <p:extLst>
      <p:ext uri="{BB962C8B-B14F-4D97-AF65-F5344CB8AC3E}">
        <p14:creationId xmlns:p14="http://schemas.microsoft.com/office/powerpoint/2010/main" val="35719802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g8e8b782381_0_1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6" name="Google Shape;926;g8e8b782381_0_1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t>
            </a:r>
            <a:r>
              <a:rPr lang="vi-VN"/>
              <a:t>Thời gian bình thường. Thời gian bình thường thực hiện một công việc là thời gian hoàn thành công việc trong những điều kiện bình thường, không có những thay đổi đột biến về thiết bị, lao động, các nhân tố bên ngoài...</a:t>
            </a:r>
          </a:p>
          <a:p>
            <a:pPr marL="0" lvl="0" indent="0" algn="l" rtl="0">
              <a:spcBef>
                <a:spcPts val="0"/>
              </a:spcBef>
              <a:spcAft>
                <a:spcPts val="0"/>
              </a:spcAft>
              <a:buNone/>
            </a:pPr>
            <a:r>
              <a:rPr lang="vi-VN"/>
              <a:t>* Chi phí bình thường. Chi phí bình thường của một công việc là chi phí cho một công việc nào đó được thực hiện trong điều kiện bình thường.</a:t>
            </a:r>
          </a:p>
          <a:p>
            <a:pPr marL="0" lvl="0" indent="0" algn="l" rtl="0">
              <a:spcBef>
                <a:spcPts val="0"/>
              </a:spcBef>
              <a:spcAft>
                <a:spcPts val="0"/>
              </a:spcAft>
              <a:buNone/>
            </a:pPr>
            <a:r>
              <a:rPr lang="vi-VN"/>
              <a:t>* Thời gian đẩy nhanh. Thời gian đẩy nhanh là thời gian thực hiện một công việc trong điều kiện đã được rút ngắn đến mức cho phép hợp lý trong điều kiện kỹ thuật, trình độ lao động và các nhân tố khác hiện tại.</a:t>
            </a:r>
          </a:p>
          <a:p>
            <a:pPr marL="0" lvl="0" indent="0" algn="l" rtl="0">
              <a:spcBef>
                <a:spcPts val="0"/>
              </a:spcBef>
              <a:spcAft>
                <a:spcPts val="0"/>
              </a:spcAft>
              <a:buNone/>
            </a:pPr>
            <a:r>
              <a:rPr lang="vi-VN"/>
              <a:t>* Chi phí đẩy nhanh. Chi phí đẩy nhanh của một công việc là chi phí thực hiện công việc gắn với thời gian đẩy nhanh, là mức chi phí được xem là cao nhất khi thời gian thực hiện công việc đó không thể rút ngắn thêm trong điều kiện hiện tại.</a:t>
            </a:r>
          </a:p>
          <a:p>
            <a:pPr marL="0" lvl="0" indent="0" algn="l" rtl="0">
              <a:spcBef>
                <a:spcPts val="0"/>
              </a:spcBef>
              <a:spcAft>
                <a:spcPts val="0"/>
              </a:spcAft>
              <a:buNone/>
            </a:pPr>
            <a:r>
              <a:rPr lang="vi-VN"/>
              <a:t>* Giả định về chi phí. Trong phân tích chi phí, chúng ta giả định chi phí trực tiếp thực hiện một công việc nào đó tăng lên khi thời gian thực hiện công việc được rút ngắn.</a:t>
            </a:r>
          </a:p>
          <a:p>
            <a:pPr marL="0" lvl="0" indent="0" algn="l" rtl="0">
              <a:spcBef>
                <a:spcPts val="0"/>
              </a:spcBef>
              <a:spcAft>
                <a:spcPts val="0"/>
              </a:spcAft>
              <a:buNone/>
            </a:pPr>
            <a:endParaRPr/>
          </a:p>
        </p:txBody>
      </p:sp>
    </p:spTree>
    <p:extLst>
      <p:ext uri="{BB962C8B-B14F-4D97-AF65-F5344CB8AC3E}">
        <p14:creationId xmlns:p14="http://schemas.microsoft.com/office/powerpoint/2010/main" val="12156863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9"/>
        <p:cNvGrpSpPr/>
        <p:nvPr/>
      </p:nvGrpSpPr>
      <p:grpSpPr>
        <a:xfrm>
          <a:off x="0" y="0"/>
          <a:ext cx="0" cy="0"/>
          <a:chOff x="0" y="0"/>
          <a:chExt cx="0" cy="0"/>
        </a:xfrm>
      </p:grpSpPr>
      <p:sp>
        <p:nvSpPr>
          <p:cNvPr id="990" name="Google Shape;990;g8bc00f6a12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1" name="Google Shape;991;g8bc00f6a12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Note B3: Giảm tối đa thời gian thực hiện công việc này.</a:t>
            </a:r>
          </a:p>
          <a:p>
            <a:pPr marL="0" lvl="0" indent="0" algn="l" rtl="0">
              <a:spcBef>
                <a:spcPts val="0"/>
              </a:spcBef>
              <a:spcAft>
                <a:spcPts val="0"/>
              </a:spcAft>
              <a:buNone/>
            </a:pPr>
            <a:r>
              <a:rPr lang="en-US"/>
              <a:t>Note B4: </a:t>
            </a:r>
            <a:r>
              <a:rPr lang="vi-VN"/>
              <a:t>Cuối cùng thiết lập được một phương án điều chỉnh có chi phí tăng cực tiểu và thời gian rút ngắn so với phương án bình thường.</a:t>
            </a:r>
            <a:endParaRPr/>
          </a:p>
        </p:txBody>
      </p:sp>
    </p:spTree>
    <p:extLst>
      <p:ext uri="{BB962C8B-B14F-4D97-AF65-F5344CB8AC3E}">
        <p14:creationId xmlns:p14="http://schemas.microsoft.com/office/powerpoint/2010/main" val="17045057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8bc00f6a12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8bc00f6a12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51099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8e8b782381_0_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8e8b782381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marR="0" lvl="0" indent="-342900">
              <a:lnSpc>
                <a:spcPct val="107000"/>
              </a:lnSpc>
              <a:spcBef>
                <a:spcPts val="0"/>
              </a:spcBef>
              <a:spcAft>
                <a:spcPts val="0"/>
              </a:spcAft>
              <a:buFont typeface="Wingdings" panose="05000000000000000000" pitchFamily="2" charset="2"/>
              <a:buChar char=""/>
            </a:pPr>
            <a:r>
              <a:rPr lang="en-US" sz="1800">
                <a:effectLst/>
                <a:latin typeface="Times New Roman" panose="02020603050405020304" pitchFamily="18" charset="0"/>
                <a:ea typeface="Calibri" panose="020F0502020204030204" pitchFamily="34" charset="0"/>
                <a:cs typeface="Times New Roman" panose="02020603050405020304" pitchFamily="18" charset="0"/>
              </a:rPr>
              <a:t>EVM được sử dụng để theo dõi tiến độ và trạng thái của một dự án và dự báo khả năng hoạt động trong tương lai của dự án.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Wingdings" panose="05000000000000000000" pitchFamily="2" charset="2"/>
              <a:buChar char=""/>
            </a:pPr>
            <a:r>
              <a:rPr lang="en-US" sz="1800">
                <a:effectLst/>
                <a:latin typeface="Times New Roman" panose="02020603050405020304" pitchFamily="18" charset="0"/>
                <a:ea typeface="Calibri" panose="020F0502020204030204" pitchFamily="34" charset="0"/>
                <a:cs typeface="Times New Roman" panose="02020603050405020304" pitchFamily="18" charset="0"/>
              </a:rPr>
              <a:t>EVM tích hợp phạm vi, lịch trình và chi phí của một dự án.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Wingdings" panose="05000000000000000000" pitchFamily="2" charset="2"/>
              <a:buChar char=""/>
            </a:pPr>
            <a:r>
              <a:rPr lang="en-US" sz="1800">
                <a:effectLst/>
                <a:latin typeface="Times New Roman" panose="02020603050405020304" pitchFamily="18" charset="0"/>
                <a:ea typeface="Calibri" panose="020F0502020204030204" pitchFamily="34" charset="0"/>
                <a:cs typeface="Times New Roman" panose="02020603050405020304" pitchFamily="18" charset="0"/>
              </a:rPr>
              <a:t>EVM trả lời rất nhiều câu hỏi cho các bên liên quan trong một dự án liên quan đến hiệu suất của nó.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Wingdings" panose="05000000000000000000" pitchFamily="2" charset="2"/>
              <a:buChar char=""/>
            </a:pPr>
            <a:r>
              <a:rPr lang="en-US" sz="1800">
                <a:effectLst/>
                <a:latin typeface="Times New Roman" panose="02020603050405020304" pitchFamily="18" charset="0"/>
                <a:ea typeface="Calibri" panose="020F0502020204030204" pitchFamily="34" charset="0"/>
                <a:cs typeface="Times New Roman" panose="02020603050405020304" pitchFamily="18" charset="0"/>
              </a:rPr>
              <a:t>EVM có thể được sử dụng để hiển thị hiệu suất trong quá khứ và hiện tại của một dự án và dự đoán hiệu suất trong tương lai của dự án bằng cách sử dụng các kỹ thuật thống kê.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Wingdings" panose="05000000000000000000" pitchFamily="2" charset="2"/>
              <a:buChar char=""/>
            </a:pPr>
            <a:r>
              <a:rPr lang="en-US" sz="1800">
                <a:effectLst/>
                <a:latin typeface="Times New Roman" panose="02020603050405020304" pitchFamily="18" charset="0"/>
                <a:ea typeface="Calibri" panose="020F0502020204030204" pitchFamily="34" charset="0"/>
                <a:cs typeface="Times New Roman" panose="02020603050405020304" pitchFamily="18" charset="0"/>
              </a:rPr>
              <a:t>Việc lập kế hoạch tốt cùng với việc sử dụng hiệu quả EVM sẽ giảm thiểu rất nhiều vấn đề phát sinh ngoài kế hoạch và chi phí vượt mức.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lang="en-US"/>
          </a:p>
          <a:p>
            <a:pPr marL="0" lvl="0" indent="0" algn="l" rtl="0">
              <a:spcBef>
                <a:spcPts val="0"/>
              </a:spcBef>
              <a:spcAft>
                <a:spcPts val="0"/>
              </a:spcAft>
              <a:buNone/>
            </a:pPr>
            <a:r>
              <a:rPr lang="en-US"/>
              <a:t>Vào cuối những năm 1980 và đầu những năm 1990, EVM nổi lên như một phương pháp luận quản lý dự án được các nhà quản lý điều hành, không chỉ các chuyên gia EVM hiểu và sử dụng. Ngày nay, EVM đã trở thành một phần thiết yếu của mọi hoạt động theo dỗi dự án.</a:t>
            </a:r>
            <a:endParaRPr/>
          </a:p>
        </p:txBody>
      </p:sp>
    </p:spTree>
    <p:extLst>
      <p:ext uri="{BB962C8B-B14F-4D97-AF65-F5344CB8AC3E}">
        <p14:creationId xmlns:p14="http://schemas.microsoft.com/office/powerpoint/2010/main" val="26374751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8e8b782381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8e8b782381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0" i="0">
                <a:solidFill>
                  <a:srgbClr val="FFFFFF"/>
                </a:solidFill>
                <a:effectLst/>
                <a:latin typeface="Segoe UI Historic" panose="020B0502040204020203" pitchFamily="34" charset="0"/>
              </a:rPr>
              <a:t>EVM bao gồm ba yếu tố cơ bản sau:</a:t>
            </a:r>
            <a:endParaRPr lang="en-US" b="0" i="0">
              <a:solidFill>
                <a:srgbClr val="FFFFFF"/>
              </a:solidFill>
              <a:effectLst/>
              <a:latin typeface="Segoe UI Historic" panose="020B0502040204020203" pitchFamily="34" charset="0"/>
            </a:endParaRPr>
          </a:p>
          <a:p>
            <a:pPr marL="0" lvl="0" indent="0" algn="l" rtl="0">
              <a:spcBef>
                <a:spcPts val="0"/>
              </a:spcBef>
              <a:spcAft>
                <a:spcPts val="0"/>
              </a:spcAft>
              <a:buNone/>
            </a:pPr>
            <a:r>
              <a:rPr lang="en-US" b="0" i="0">
                <a:solidFill>
                  <a:srgbClr val="FFFFFF"/>
                </a:solidFill>
                <a:effectLst/>
                <a:latin typeface="Segoe UI Historic" panose="020B0502040204020203" pitchFamily="34" charset="0"/>
              </a:rPr>
              <a:t>- </a:t>
            </a:r>
            <a:r>
              <a:rPr lang="vi-VN" b="0" i="0">
                <a:solidFill>
                  <a:srgbClr val="FFFFFF"/>
                </a:solidFill>
                <a:effectLst/>
                <a:latin typeface="Segoe UI Historic" panose="020B0502040204020203" pitchFamily="34" charset="0"/>
              </a:rPr>
              <a:t>Giá trị dự kiến. </a:t>
            </a:r>
            <a:endParaRPr lang="en-US" b="0" i="0">
              <a:solidFill>
                <a:srgbClr val="FFFFFF"/>
              </a:solidFill>
              <a:effectLst/>
              <a:latin typeface="Segoe UI Historic" panose="020B0502040204020203" pitchFamily="34" charset="0"/>
            </a:endParaRPr>
          </a:p>
          <a:p>
            <a:pPr marL="0" lvl="0" indent="0" algn="l" rtl="0">
              <a:spcBef>
                <a:spcPts val="0"/>
              </a:spcBef>
              <a:spcAft>
                <a:spcPts val="0"/>
              </a:spcAft>
              <a:buNone/>
            </a:pPr>
            <a:r>
              <a:rPr lang="en-US" b="0" i="0">
                <a:solidFill>
                  <a:srgbClr val="FFFFFF"/>
                </a:solidFill>
                <a:effectLst/>
                <a:latin typeface="Segoe UI Historic" panose="020B0502040204020203" pitchFamily="34" charset="0"/>
              </a:rPr>
              <a:t>- </a:t>
            </a:r>
            <a:r>
              <a:rPr lang="vi-VN" b="0" i="0">
                <a:solidFill>
                  <a:srgbClr val="FFFFFF"/>
                </a:solidFill>
                <a:effectLst/>
                <a:latin typeface="Segoe UI Historic" panose="020B0502040204020203" pitchFamily="34" charset="0"/>
              </a:rPr>
              <a:t>Chi phí thực tế. </a:t>
            </a:r>
            <a:endParaRPr lang="en-US" b="0" i="0">
              <a:solidFill>
                <a:srgbClr val="FFFFFF"/>
              </a:solidFill>
              <a:effectLst/>
              <a:latin typeface="Segoe UI Historic" panose="020B0502040204020203" pitchFamily="34" charset="0"/>
            </a:endParaRPr>
          </a:p>
          <a:p>
            <a:pPr marL="171450" lvl="0" indent="-171450" algn="l" rtl="0">
              <a:spcBef>
                <a:spcPts val="0"/>
              </a:spcBef>
              <a:spcAft>
                <a:spcPts val="0"/>
              </a:spcAft>
              <a:buFontTx/>
              <a:buChar char="-"/>
            </a:pPr>
            <a:r>
              <a:rPr lang="vi-VN" b="0" i="0">
                <a:solidFill>
                  <a:srgbClr val="FFFFFF"/>
                </a:solidFill>
                <a:effectLst/>
                <a:latin typeface="Segoe UI Historic" panose="020B0502040204020203" pitchFamily="34" charset="0"/>
              </a:rPr>
              <a:t>Giá trị thu được.</a:t>
            </a:r>
            <a:endParaRPr lang="en-US" b="0" i="0">
              <a:solidFill>
                <a:srgbClr val="FFFFFF"/>
              </a:solidFill>
              <a:effectLst/>
              <a:latin typeface="Segoe UI Historic" panose="020B0502040204020203" pitchFamily="34" charset="0"/>
            </a:endParaRPr>
          </a:p>
          <a:p>
            <a:pPr marL="0" lvl="0" indent="0" algn="l" rtl="0">
              <a:spcBef>
                <a:spcPts val="0"/>
              </a:spcBef>
              <a:spcAft>
                <a:spcPts val="0"/>
              </a:spcAft>
              <a:buFontTx/>
              <a:buNone/>
            </a:pPr>
            <a:r>
              <a:rPr lang="vi-VN" b="0" i="0">
                <a:solidFill>
                  <a:srgbClr val="FFFFFF"/>
                </a:solidFill>
                <a:effectLst/>
                <a:latin typeface="Segoe UI Historic" panose="020B0502040204020203" pitchFamily="34" charset="0"/>
              </a:rPr>
              <a:t>Tất cả ba yếu tố này được ghi lại một cách thường xuyên kể từ ngày báo cáo</a:t>
            </a:r>
            <a:endParaRPr/>
          </a:p>
        </p:txBody>
      </p:sp>
    </p:spTree>
    <p:extLst>
      <p:ext uri="{BB962C8B-B14F-4D97-AF65-F5344CB8AC3E}">
        <p14:creationId xmlns:p14="http://schemas.microsoft.com/office/powerpoint/2010/main" val="38584614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8bc00f6a12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8bc00f6a12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150554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FontTx/>
              <a:buNone/>
            </a:pPr>
            <a:r>
              <a:rPr lang="vi-VN"/>
              <a:t>Nhận xét:</a:t>
            </a:r>
          </a:p>
          <a:p>
            <a:pPr marL="158750" indent="0">
              <a:buFontTx/>
              <a:buNone/>
            </a:pPr>
            <a:r>
              <a:rPr lang="vi-VN"/>
              <a:t>CV cho biết sự sai biệt giữa chi phí thật sự và giá trị thu được.</a:t>
            </a:r>
          </a:p>
          <a:p>
            <a:pPr marL="158750" indent="0">
              <a:buFontTx/>
              <a:buNone/>
            </a:pPr>
            <a:r>
              <a:rPr lang="vi-VN"/>
              <a:t>SV cho biết sự sai biệt giữa hòan thành theo lịch và giá trị thu được. </a:t>
            </a:r>
          </a:p>
          <a:p>
            <a:pPr marL="158750" indent="0">
              <a:buFontTx/>
              <a:buNone/>
            </a:pPr>
            <a:r>
              <a:rPr lang="vi-VN"/>
              <a:t>CPI là tỷ số giữa  giá trị thu được và chi phí thật sự. Nếu bằng 1 thì phù hợp, &lt;1  vượt ngân sách. </a:t>
            </a:r>
          </a:p>
          <a:p>
            <a:pPr marL="158750" indent="0">
              <a:buFontTx/>
              <a:buNone/>
            </a:pPr>
            <a:r>
              <a:rPr lang="vi-VN"/>
              <a:t>SPI  là tỷ số thực hiện  theo lịch. Nếu bằng &gt;1 thì hòan thành  trước lịch  và  &lt;1  ngược lại. </a:t>
            </a:r>
          </a:p>
          <a:p>
            <a:endParaRPr lang="en-US"/>
          </a:p>
        </p:txBody>
      </p:sp>
    </p:spTree>
    <p:extLst>
      <p:ext uri="{BB962C8B-B14F-4D97-AF65-F5344CB8AC3E}">
        <p14:creationId xmlns:p14="http://schemas.microsoft.com/office/powerpoint/2010/main" val="13669213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8bc00f6a12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8bc00f6a12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98003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FontTx/>
              <a:buNone/>
            </a:pPr>
            <a:r>
              <a:rPr lang="vi-VN"/>
              <a:t>Nhận xét:</a:t>
            </a:r>
          </a:p>
          <a:p>
            <a:pPr marL="158750" indent="0">
              <a:buFontTx/>
              <a:buNone/>
            </a:pPr>
            <a:r>
              <a:rPr lang="vi-VN"/>
              <a:t>CV cho biết sự sai biệt giữa chi phí thật sự và giá trị thu được.</a:t>
            </a:r>
          </a:p>
          <a:p>
            <a:pPr marL="158750" indent="0">
              <a:buFontTx/>
              <a:buNone/>
            </a:pPr>
            <a:r>
              <a:rPr lang="vi-VN"/>
              <a:t>SV cho biết sự sai biệt giữa hòan thành theo lịch và giá trị thu được. </a:t>
            </a:r>
          </a:p>
          <a:p>
            <a:pPr marL="158750" indent="0">
              <a:buFontTx/>
              <a:buNone/>
            </a:pPr>
            <a:r>
              <a:rPr lang="vi-VN"/>
              <a:t>CPI là tỷ số giữa  giá trị thu được và chi phí thật sự. Nếu bằng 1 thì phù hợp, &lt;1  vượt ngân sách. </a:t>
            </a:r>
          </a:p>
          <a:p>
            <a:pPr marL="158750" indent="0">
              <a:buFontTx/>
              <a:buNone/>
            </a:pPr>
            <a:r>
              <a:rPr lang="vi-VN"/>
              <a:t>SPI  là tỷ số thực hiện  theo lịch. Nếu bằng &gt;1 thì hòan thành  trước lịch  và  &lt;1  ngược lại. </a:t>
            </a:r>
          </a:p>
          <a:p>
            <a:endParaRPr lang="en-US"/>
          </a:p>
        </p:txBody>
      </p:sp>
    </p:spTree>
    <p:extLst>
      <p:ext uri="{BB962C8B-B14F-4D97-AF65-F5344CB8AC3E}">
        <p14:creationId xmlns:p14="http://schemas.microsoft.com/office/powerpoint/2010/main" val="12640555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FontTx/>
              <a:buNone/>
            </a:pPr>
            <a:r>
              <a:rPr lang="vi-VN"/>
              <a:t>Nhận xét:</a:t>
            </a:r>
          </a:p>
          <a:p>
            <a:pPr marL="158750" indent="0">
              <a:buFontTx/>
              <a:buNone/>
            </a:pPr>
            <a:r>
              <a:rPr lang="vi-VN"/>
              <a:t>CV cho biết sự sai biệt giữa chi phí thật sự và giá trị thu được.</a:t>
            </a:r>
          </a:p>
          <a:p>
            <a:pPr marL="158750" indent="0">
              <a:buFontTx/>
              <a:buNone/>
            </a:pPr>
            <a:r>
              <a:rPr lang="vi-VN"/>
              <a:t>SV cho biết sự sai biệt giữa hòan thành theo lịch và giá trị thu được. </a:t>
            </a:r>
          </a:p>
          <a:p>
            <a:pPr marL="158750" indent="0">
              <a:buFontTx/>
              <a:buNone/>
            </a:pPr>
            <a:r>
              <a:rPr lang="vi-VN"/>
              <a:t>CPI là tỷ số giữa  giá trị thu được và chi phí thật sự. Nếu bằng 1 thì phù hợp, &lt;1  vượt ngân sách. </a:t>
            </a:r>
          </a:p>
          <a:p>
            <a:pPr marL="158750" indent="0">
              <a:buFontTx/>
              <a:buNone/>
            </a:pPr>
            <a:r>
              <a:rPr lang="vi-VN"/>
              <a:t>SPI  là tỷ số thực hiện  theo lịch. Nếu bằng &gt;1 thì hòan thành  trước lịch  và  &lt;1  ngược lại. </a:t>
            </a:r>
          </a:p>
          <a:p>
            <a:endParaRPr lang="en-US"/>
          </a:p>
        </p:txBody>
      </p:sp>
    </p:spTree>
    <p:extLst>
      <p:ext uri="{BB962C8B-B14F-4D97-AF65-F5344CB8AC3E}">
        <p14:creationId xmlns:p14="http://schemas.microsoft.com/office/powerpoint/2010/main" val="575627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a:t>Những dự án về CNTT có hồ sơ theo dõi kém hiệu quả cho việc đạt được mục đích về giá cả.</a:t>
            </a:r>
          </a:p>
          <a:p>
            <a:r>
              <a:rPr lang="vi-VN"/>
              <a:t>Chi phí trung bình vượt quá dự toán ban đầu theo nghiên cứu từ năm 1995 của CHAOS là 189%; đã được cải thiện 145% trong nghiên cứu năm 2001 </a:t>
            </a:r>
          </a:p>
          <a:p>
            <a:r>
              <a:rPr lang="vi-VN"/>
              <a:t>Ở Mỹ các dự án CNTT bị huỷ làm tốn trên 81 tỉđô la năm 1995</a:t>
            </a:r>
          </a:p>
        </p:txBody>
      </p:sp>
    </p:spTree>
    <p:extLst>
      <p:ext uri="{BB962C8B-B14F-4D97-AF65-F5344CB8AC3E}">
        <p14:creationId xmlns:p14="http://schemas.microsoft.com/office/powerpoint/2010/main" val="1227984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8bc00f6a12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8bc00f6a12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2438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
        <p:cNvGrpSpPr/>
        <p:nvPr/>
      </p:nvGrpSpPr>
      <p:grpSpPr>
        <a:xfrm>
          <a:off x="0" y="0"/>
          <a:ext cx="0" cy="0"/>
          <a:chOff x="0" y="0"/>
          <a:chExt cx="0" cy="0"/>
        </a:xfrm>
      </p:grpSpPr>
      <p:sp>
        <p:nvSpPr>
          <p:cNvPr id="783" name="Google Shape;783;g8bc00f6a12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4" name="Google Shape;784;g8bc00f6a12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8bc00f6a12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8bc00f6a12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28648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8a1b6e5601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8a1b6e5601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200">
                <a:latin typeface="+mj-lt"/>
              </a:rPr>
              <a:t>Quản lý Chi phí dự án gồm những qui trình bảo đảm cho dự án được hoàn tất trong sự cho phép của ngân sách. Những qui trình này gồm: </a:t>
            </a:r>
          </a:p>
          <a:p>
            <a:pPr marL="0" lvl="0" indent="0" algn="l" rtl="0">
              <a:spcBef>
                <a:spcPts val="0"/>
              </a:spcBef>
              <a:spcAft>
                <a:spcPts val="0"/>
              </a:spcAft>
              <a:buNone/>
            </a:pPr>
            <a:r>
              <a:rPr lang="vi-VN" sz="1200">
                <a:latin typeface="+mj-lt"/>
              </a:rPr>
              <a:t>Lập kế hoạch cho nguồn tài nguyên: xác định nguồn tài nguyên cần thiết và số lượng để thực hiện dự án. </a:t>
            </a:r>
          </a:p>
          <a:p>
            <a:pPr marL="0" lvl="0" indent="0" algn="l" rtl="0">
              <a:spcBef>
                <a:spcPts val="0"/>
              </a:spcBef>
              <a:spcAft>
                <a:spcPts val="0"/>
              </a:spcAft>
              <a:buNone/>
            </a:pPr>
            <a:r>
              <a:rPr lang="vi-VN" sz="1200">
                <a:latin typeface="+mj-lt"/>
              </a:rPr>
              <a:t>Ước lượng chi phí: ước tính chi phí về các nguồn tài nguyên để hoàn tất một dự án. </a:t>
            </a:r>
          </a:p>
          <a:p>
            <a:pPr marL="0" lvl="0" indent="0" algn="l" rtl="0">
              <a:spcBef>
                <a:spcPts val="0"/>
              </a:spcBef>
              <a:spcAft>
                <a:spcPts val="0"/>
              </a:spcAft>
              <a:buNone/>
            </a:pPr>
            <a:r>
              <a:rPr lang="vi-VN" sz="1200">
                <a:latin typeface="+mj-lt"/>
              </a:rPr>
              <a:t>Dự tóan chi phí: phân bổ toàn bộ chi phí ước tính vào từng hạng mục công việc để thiết lập một đường mức (Base line) cho việc đo lường việc thực hiện </a:t>
            </a:r>
          </a:p>
          <a:p>
            <a:pPr marL="0" lvl="0" indent="0" algn="l" rtl="0">
              <a:spcBef>
                <a:spcPts val="0"/>
              </a:spcBef>
              <a:spcAft>
                <a:spcPts val="0"/>
              </a:spcAft>
              <a:buNone/>
            </a:pPr>
            <a:r>
              <a:rPr lang="vi-VN" sz="1200">
                <a:latin typeface="+mj-lt"/>
              </a:rPr>
              <a:t>Kiểm soát – Điều chỉnh chi phí: điều chỉnh thay đổi Chi phí dự án</a:t>
            </a: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8e8b782381_0_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8e8b782381_0_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97400" y="1280300"/>
            <a:ext cx="3436500" cy="2164800"/>
          </a:xfrm>
          <a:prstGeom prst="rect">
            <a:avLst/>
          </a:prstGeom>
        </p:spPr>
        <p:txBody>
          <a:bodyPr spcFirstLastPara="1" wrap="square" lIns="91425" tIns="91425" rIns="91425" bIns="91425" anchor="ctr" anchorCtr="0">
            <a:noAutofit/>
          </a:bodyPr>
          <a:lstStyle>
            <a:lvl1pPr lvl="0" algn="r">
              <a:spcBef>
                <a:spcPts val="0"/>
              </a:spcBef>
              <a:spcAft>
                <a:spcPts val="0"/>
              </a:spcAft>
              <a:buSzPts val="4500"/>
              <a:buNone/>
              <a:defRPr sz="4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a:endParaRPr/>
          </a:p>
        </p:txBody>
      </p:sp>
      <p:sp>
        <p:nvSpPr>
          <p:cNvPr id="10" name="Google Shape;10;p2"/>
          <p:cNvSpPr txBox="1">
            <a:spLocks noGrp="1"/>
          </p:cNvSpPr>
          <p:nvPr>
            <p:ph type="subTitle" idx="1"/>
          </p:nvPr>
        </p:nvSpPr>
        <p:spPr>
          <a:xfrm>
            <a:off x="4488600" y="3445100"/>
            <a:ext cx="3945300" cy="4179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500"/>
              <a:buNone/>
              <a:defRPr sz="1500"/>
            </a:lvl1pPr>
            <a:lvl2pPr lvl="1" algn="r">
              <a:lnSpc>
                <a:spcPct val="100000"/>
              </a:lnSpc>
              <a:spcBef>
                <a:spcPts val="0"/>
              </a:spcBef>
              <a:spcAft>
                <a:spcPts val="0"/>
              </a:spcAft>
              <a:buSzPts val="1500"/>
              <a:buNone/>
              <a:defRPr sz="1500"/>
            </a:lvl2pPr>
            <a:lvl3pPr lvl="2" algn="r">
              <a:lnSpc>
                <a:spcPct val="100000"/>
              </a:lnSpc>
              <a:spcBef>
                <a:spcPts val="0"/>
              </a:spcBef>
              <a:spcAft>
                <a:spcPts val="0"/>
              </a:spcAft>
              <a:buSzPts val="1500"/>
              <a:buNone/>
              <a:defRPr sz="1500"/>
            </a:lvl3pPr>
            <a:lvl4pPr lvl="3" algn="r">
              <a:lnSpc>
                <a:spcPct val="100000"/>
              </a:lnSpc>
              <a:spcBef>
                <a:spcPts val="0"/>
              </a:spcBef>
              <a:spcAft>
                <a:spcPts val="0"/>
              </a:spcAft>
              <a:buSzPts val="1500"/>
              <a:buNone/>
              <a:defRPr sz="1500"/>
            </a:lvl4pPr>
            <a:lvl5pPr lvl="4" algn="r">
              <a:lnSpc>
                <a:spcPct val="100000"/>
              </a:lnSpc>
              <a:spcBef>
                <a:spcPts val="0"/>
              </a:spcBef>
              <a:spcAft>
                <a:spcPts val="0"/>
              </a:spcAft>
              <a:buSzPts val="1500"/>
              <a:buNone/>
              <a:defRPr sz="1500"/>
            </a:lvl5pPr>
            <a:lvl6pPr lvl="5" algn="r">
              <a:lnSpc>
                <a:spcPct val="100000"/>
              </a:lnSpc>
              <a:spcBef>
                <a:spcPts val="0"/>
              </a:spcBef>
              <a:spcAft>
                <a:spcPts val="0"/>
              </a:spcAft>
              <a:buSzPts val="1500"/>
              <a:buNone/>
              <a:defRPr sz="1500"/>
            </a:lvl6pPr>
            <a:lvl7pPr lvl="6" algn="r">
              <a:lnSpc>
                <a:spcPct val="100000"/>
              </a:lnSpc>
              <a:spcBef>
                <a:spcPts val="0"/>
              </a:spcBef>
              <a:spcAft>
                <a:spcPts val="0"/>
              </a:spcAft>
              <a:buSzPts val="1500"/>
              <a:buNone/>
              <a:defRPr sz="1500"/>
            </a:lvl7pPr>
            <a:lvl8pPr lvl="7" algn="r">
              <a:lnSpc>
                <a:spcPct val="100000"/>
              </a:lnSpc>
              <a:spcBef>
                <a:spcPts val="0"/>
              </a:spcBef>
              <a:spcAft>
                <a:spcPts val="0"/>
              </a:spcAft>
              <a:buSzPts val="1500"/>
              <a:buNone/>
              <a:defRPr sz="1500"/>
            </a:lvl8pPr>
            <a:lvl9pPr lvl="8" algn="r">
              <a:lnSpc>
                <a:spcPct val="100000"/>
              </a:lnSpc>
              <a:spcBef>
                <a:spcPts val="0"/>
              </a:spcBef>
              <a:spcAft>
                <a:spcPts val="0"/>
              </a:spcAft>
              <a:buSzPts val="1500"/>
              <a:buNone/>
              <a:defRPr sz="15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710275" y="1152475"/>
            <a:ext cx="7723500" cy="34545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7" name="Google Shape;1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 name="Google Shape;21;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5" name="Google Shape;3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6" name="Google Shape;3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0" name="Google Shape;4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0275" y="536650"/>
            <a:ext cx="7723500" cy="481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1pPr>
            <a:lvl2pPr lvl="1">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9pPr>
          </a:lstStyle>
          <a:p>
            <a:endParaRPr/>
          </a:p>
        </p:txBody>
      </p:sp>
      <p:sp>
        <p:nvSpPr>
          <p:cNvPr id="7" name="Google Shape;7;p1"/>
          <p:cNvSpPr txBox="1">
            <a:spLocks noGrp="1"/>
          </p:cNvSpPr>
          <p:nvPr>
            <p:ph type="body" idx="1"/>
          </p:nvPr>
        </p:nvSpPr>
        <p:spPr>
          <a:xfrm>
            <a:off x="710275" y="1152475"/>
            <a:ext cx="7723500" cy="34545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47">
          <p15:clr>
            <a:srgbClr val="EA4335"/>
          </p15:clr>
        </p15:guide>
        <p15:guide id="4" pos="5313">
          <p15:clr>
            <a:srgbClr val="EA4335"/>
          </p15:clr>
        </p15:guide>
        <p15:guide id="5" orient="horz" pos="338">
          <p15:clr>
            <a:srgbClr val="EA4335"/>
          </p15:clr>
        </p15:guide>
        <p15:guide id="6" orient="horz" pos="2902">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3.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image" Target="../media/image6.tmp"/><Relationship Id="rId1" Type="http://schemas.openxmlformats.org/officeDocument/2006/relationships/slideLayout" Target="../slideLayouts/slideLayout5.xml"/><Relationship Id="rId5" Type="http://schemas.openxmlformats.org/officeDocument/2006/relationships/image" Target="../media/image9.tmp"/><Relationship Id="rId4" Type="http://schemas.openxmlformats.org/officeDocument/2006/relationships/image" Target="../media/image8.tmp"/></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761361" y="1287925"/>
            <a:ext cx="3832833" cy="216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t>QUẢN LÝ CHI PHÍ DỰ ÁN </a:t>
            </a:r>
            <a:endParaRPr b="1"/>
          </a:p>
        </p:txBody>
      </p:sp>
      <p:grpSp>
        <p:nvGrpSpPr>
          <p:cNvPr id="57" name="Google Shape;57;p15"/>
          <p:cNvGrpSpPr/>
          <p:nvPr/>
        </p:nvGrpSpPr>
        <p:grpSpPr>
          <a:xfrm rot="1578595" flipH="1">
            <a:off x="2094215" y="-779348"/>
            <a:ext cx="2976394" cy="3257783"/>
            <a:chOff x="4718425" y="934625"/>
            <a:chExt cx="1467100" cy="1605800"/>
          </a:xfrm>
        </p:grpSpPr>
        <p:cxnSp>
          <p:nvCxnSpPr>
            <p:cNvPr id="58" name="Google Shape;58;p15"/>
            <p:cNvCxnSpPr/>
            <p:nvPr/>
          </p:nvCxnSpPr>
          <p:spPr>
            <a:xfrm>
              <a:off x="5119625" y="1316725"/>
              <a:ext cx="1065900" cy="1223700"/>
            </a:xfrm>
            <a:prstGeom prst="straightConnector1">
              <a:avLst/>
            </a:prstGeom>
            <a:noFill/>
            <a:ln w="9525" cap="flat" cmpd="sng">
              <a:solidFill>
                <a:srgbClr val="000000"/>
              </a:solidFill>
              <a:prstDash val="solid"/>
              <a:round/>
              <a:headEnd type="none" w="med" len="med"/>
              <a:tailEnd type="none" w="med" len="med"/>
            </a:ln>
          </p:spPr>
        </p:cxnSp>
        <p:sp>
          <p:nvSpPr>
            <p:cNvPr id="59" name="Google Shape;59;p15"/>
            <p:cNvSpPr/>
            <p:nvPr/>
          </p:nvSpPr>
          <p:spPr>
            <a:xfrm>
              <a:off x="4718425" y="934625"/>
              <a:ext cx="826800" cy="8268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0" name="Google Shape;60;p15"/>
          <p:cNvGrpSpPr/>
          <p:nvPr/>
        </p:nvGrpSpPr>
        <p:grpSpPr>
          <a:xfrm rot="1578595" flipH="1">
            <a:off x="-797639" y="1111508"/>
            <a:ext cx="1677379" cy="3384631"/>
            <a:chOff x="6176375" y="2540550"/>
            <a:chExt cx="826800" cy="1668325"/>
          </a:xfrm>
        </p:grpSpPr>
        <p:cxnSp>
          <p:nvCxnSpPr>
            <p:cNvPr id="61" name="Google Shape;61;p15"/>
            <p:cNvCxnSpPr/>
            <p:nvPr/>
          </p:nvCxnSpPr>
          <p:spPr>
            <a:xfrm rot="10800000">
              <a:off x="6190500" y="2540550"/>
              <a:ext cx="406200" cy="1281000"/>
            </a:xfrm>
            <a:prstGeom prst="straightConnector1">
              <a:avLst/>
            </a:prstGeom>
            <a:noFill/>
            <a:ln w="9525" cap="flat" cmpd="sng">
              <a:solidFill>
                <a:srgbClr val="000000"/>
              </a:solidFill>
              <a:prstDash val="solid"/>
              <a:round/>
              <a:headEnd type="none" w="med" len="med"/>
              <a:tailEnd type="none" w="med" len="med"/>
            </a:ln>
          </p:spPr>
        </p:cxnSp>
        <p:sp>
          <p:nvSpPr>
            <p:cNvPr id="62" name="Google Shape;62;p15"/>
            <p:cNvSpPr/>
            <p:nvPr/>
          </p:nvSpPr>
          <p:spPr>
            <a:xfrm>
              <a:off x="6176375" y="3382075"/>
              <a:ext cx="826800" cy="8268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3" name="Google Shape;63;p15"/>
          <p:cNvGrpSpPr/>
          <p:nvPr/>
        </p:nvGrpSpPr>
        <p:grpSpPr>
          <a:xfrm rot="1578595" flipH="1">
            <a:off x="1228563" y="-1609335"/>
            <a:ext cx="1348111" cy="3267825"/>
            <a:chOff x="6042175" y="934625"/>
            <a:chExt cx="664500" cy="1610750"/>
          </a:xfrm>
        </p:grpSpPr>
        <p:cxnSp>
          <p:nvCxnSpPr>
            <p:cNvPr id="64" name="Google Shape;64;p15"/>
            <p:cNvCxnSpPr/>
            <p:nvPr/>
          </p:nvCxnSpPr>
          <p:spPr>
            <a:xfrm flipH="1">
              <a:off x="6190500" y="1278475"/>
              <a:ext cx="191100" cy="1266900"/>
            </a:xfrm>
            <a:prstGeom prst="straightConnector1">
              <a:avLst/>
            </a:prstGeom>
            <a:noFill/>
            <a:ln w="9525" cap="flat" cmpd="sng">
              <a:solidFill>
                <a:srgbClr val="000000"/>
              </a:solidFill>
              <a:prstDash val="solid"/>
              <a:round/>
              <a:headEnd type="none" w="med" len="med"/>
              <a:tailEnd type="none" w="med" len="med"/>
            </a:ln>
          </p:spPr>
        </p:cxnSp>
        <p:sp>
          <p:nvSpPr>
            <p:cNvPr id="65" name="Google Shape;65;p15"/>
            <p:cNvSpPr/>
            <p:nvPr/>
          </p:nvSpPr>
          <p:spPr>
            <a:xfrm>
              <a:off x="6042175" y="934625"/>
              <a:ext cx="664500" cy="6645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6" name="Google Shape;66;p15"/>
          <p:cNvGrpSpPr/>
          <p:nvPr/>
        </p:nvGrpSpPr>
        <p:grpSpPr>
          <a:xfrm rot="1578595" flipH="1">
            <a:off x="-1722093" y="-582495"/>
            <a:ext cx="3767914" cy="1483328"/>
            <a:chOff x="6185550" y="1814200"/>
            <a:chExt cx="1857250" cy="731150"/>
          </a:xfrm>
        </p:grpSpPr>
        <p:cxnSp>
          <p:nvCxnSpPr>
            <p:cNvPr id="67" name="Google Shape;67;p15"/>
            <p:cNvCxnSpPr/>
            <p:nvPr/>
          </p:nvCxnSpPr>
          <p:spPr>
            <a:xfrm flipH="1">
              <a:off x="6185550" y="2158050"/>
              <a:ext cx="1534500" cy="387300"/>
            </a:xfrm>
            <a:prstGeom prst="straightConnector1">
              <a:avLst/>
            </a:prstGeom>
            <a:noFill/>
            <a:ln w="9525" cap="flat" cmpd="sng">
              <a:solidFill>
                <a:srgbClr val="000000"/>
              </a:solidFill>
              <a:prstDash val="solid"/>
              <a:round/>
              <a:headEnd type="none" w="med" len="med"/>
              <a:tailEnd type="none" w="med" len="med"/>
            </a:ln>
          </p:spPr>
        </p:cxnSp>
        <p:sp>
          <p:nvSpPr>
            <p:cNvPr id="68" name="Google Shape;68;p15"/>
            <p:cNvSpPr/>
            <p:nvPr/>
          </p:nvSpPr>
          <p:spPr>
            <a:xfrm>
              <a:off x="7378300" y="1814200"/>
              <a:ext cx="664500" cy="6645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9" name="Google Shape;69;p15"/>
          <p:cNvGrpSpPr/>
          <p:nvPr/>
        </p:nvGrpSpPr>
        <p:grpSpPr>
          <a:xfrm rot="1578595" flipH="1">
            <a:off x="911417" y="2377123"/>
            <a:ext cx="3694169" cy="1853221"/>
            <a:chOff x="4369400" y="2545175"/>
            <a:chExt cx="1820900" cy="913475"/>
          </a:xfrm>
        </p:grpSpPr>
        <p:cxnSp>
          <p:nvCxnSpPr>
            <p:cNvPr id="70" name="Google Shape;70;p15"/>
            <p:cNvCxnSpPr/>
            <p:nvPr/>
          </p:nvCxnSpPr>
          <p:spPr>
            <a:xfrm rot="10800000" flipH="1">
              <a:off x="4689400" y="2545175"/>
              <a:ext cx="1500900" cy="592800"/>
            </a:xfrm>
            <a:prstGeom prst="straightConnector1">
              <a:avLst/>
            </a:prstGeom>
            <a:noFill/>
            <a:ln w="9525" cap="flat" cmpd="sng">
              <a:solidFill>
                <a:srgbClr val="000000"/>
              </a:solidFill>
              <a:prstDash val="solid"/>
              <a:round/>
              <a:headEnd type="none" w="med" len="med"/>
              <a:tailEnd type="none" w="med" len="med"/>
            </a:ln>
          </p:spPr>
        </p:cxnSp>
        <p:sp>
          <p:nvSpPr>
            <p:cNvPr id="71" name="Google Shape;71;p15"/>
            <p:cNvSpPr/>
            <p:nvPr/>
          </p:nvSpPr>
          <p:spPr>
            <a:xfrm>
              <a:off x="4369400" y="2794150"/>
              <a:ext cx="664500" cy="664500"/>
            </a:xfrm>
            <a:prstGeom prst="ellipse">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72" name="Google Shape;72;p15"/>
          <p:cNvGrpSpPr/>
          <p:nvPr/>
        </p:nvGrpSpPr>
        <p:grpSpPr>
          <a:xfrm rot="1578595" flipH="1">
            <a:off x="667569" y="2023314"/>
            <a:ext cx="2423912" cy="3249617"/>
            <a:chOff x="4995600" y="2545225"/>
            <a:chExt cx="1194775" cy="1601775"/>
          </a:xfrm>
        </p:grpSpPr>
        <p:cxnSp>
          <p:nvCxnSpPr>
            <p:cNvPr id="73" name="Google Shape;73;p15"/>
            <p:cNvCxnSpPr/>
            <p:nvPr/>
          </p:nvCxnSpPr>
          <p:spPr>
            <a:xfrm rot="10800000" flipH="1">
              <a:off x="5325175" y="2545225"/>
              <a:ext cx="865200" cy="1305000"/>
            </a:xfrm>
            <a:prstGeom prst="straightConnector1">
              <a:avLst/>
            </a:prstGeom>
            <a:noFill/>
            <a:ln w="9525" cap="flat" cmpd="sng">
              <a:solidFill>
                <a:srgbClr val="000000"/>
              </a:solidFill>
              <a:prstDash val="solid"/>
              <a:round/>
              <a:headEnd type="none" w="med" len="med"/>
              <a:tailEnd type="none" w="med" len="med"/>
            </a:ln>
          </p:spPr>
        </p:cxnSp>
        <p:sp>
          <p:nvSpPr>
            <p:cNvPr id="74" name="Google Shape;74;p15"/>
            <p:cNvSpPr/>
            <p:nvPr/>
          </p:nvSpPr>
          <p:spPr>
            <a:xfrm>
              <a:off x="4995600" y="3482500"/>
              <a:ext cx="664500" cy="664500"/>
            </a:xfrm>
            <a:prstGeom prst="ellipse">
              <a:avLst/>
            </a:prstGeom>
            <a:solidFill>
              <a:schemeClr val="accent5"/>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75" name="Google Shape;75;p15"/>
          <p:cNvGrpSpPr/>
          <p:nvPr/>
        </p:nvGrpSpPr>
        <p:grpSpPr>
          <a:xfrm rot="1578595" flipH="1">
            <a:off x="-1258262" y="1006990"/>
            <a:ext cx="2627954" cy="1261280"/>
            <a:chOff x="6190400" y="2545375"/>
            <a:chExt cx="1295350" cy="621700"/>
          </a:xfrm>
        </p:grpSpPr>
        <p:cxnSp>
          <p:nvCxnSpPr>
            <p:cNvPr id="76" name="Google Shape;76;p15"/>
            <p:cNvCxnSpPr/>
            <p:nvPr/>
          </p:nvCxnSpPr>
          <p:spPr>
            <a:xfrm rot="10800000">
              <a:off x="6190400" y="2545375"/>
              <a:ext cx="1085100" cy="401400"/>
            </a:xfrm>
            <a:prstGeom prst="straightConnector1">
              <a:avLst/>
            </a:prstGeom>
            <a:noFill/>
            <a:ln w="9525" cap="flat" cmpd="sng">
              <a:solidFill>
                <a:srgbClr val="000000"/>
              </a:solidFill>
              <a:prstDash val="solid"/>
              <a:round/>
              <a:headEnd type="none" w="med" len="med"/>
              <a:tailEnd type="none" w="med" len="med"/>
            </a:ln>
          </p:spPr>
        </p:cxnSp>
        <p:sp>
          <p:nvSpPr>
            <p:cNvPr id="77" name="Google Shape;77;p15"/>
            <p:cNvSpPr/>
            <p:nvPr/>
          </p:nvSpPr>
          <p:spPr>
            <a:xfrm>
              <a:off x="7031550" y="2712875"/>
              <a:ext cx="454200" cy="45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15"/>
          <p:cNvGrpSpPr/>
          <p:nvPr/>
        </p:nvGrpSpPr>
        <p:grpSpPr>
          <a:xfrm rot="1578595" flipH="1">
            <a:off x="1576483" y="1456307"/>
            <a:ext cx="2966858" cy="921463"/>
            <a:chOff x="4718425" y="2096250"/>
            <a:chExt cx="1462400" cy="454200"/>
          </a:xfrm>
        </p:grpSpPr>
        <p:cxnSp>
          <p:nvCxnSpPr>
            <p:cNvPr id="79" name="Google Shape;79;p15"/>
            <p:cNvCxnSpPr/>
            <p:nvPr/>
          </p:nvCxnSpPr>
          <p:spPr>
            <a:xfrm>
              <a:off x="4947525" y="2334900"/>
              <a:ext cx="1233300" cy="205500"/>
            </a:xfrm>
            <a:prstGeom prst="straightConnector1">
              <a:avLst/>
            </a:prstGeom>
            <a:noFill/>
            <a:ln w="9525" cap="flat" cmpd="sng">
              <a:solidFill>
                <a:srgbClr val="000000"/>
              </a:solidFill>
              <a:prstDash val="solid"/>
              <a:round/>
              <a:headEnd type="none" w="med" len="med"/>
              <a:tailEnd type="none" w="med" len="med"/>
            </a:ln>
          </p:spPr>
        </p:cxnSp>
        <p:sp>
          <p:nvSpPr>
            <p:cNvPr id="80" name="Google Shape;80;p15"/>
            <p:cNvSpPr/>
            <p:nvPr/>
          </p:nvSpPr>
          <p:spPr>
            <a:xfrm>
              <a:off x="4718425" y="2096250"/>
              <a:ext cx="454200" cy="45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15"/>
          <p:cNvGrpSpPr/>
          <p:nvPr/>
        </p:nvGrpSpPr>
        <p:grpSpPr>
          <a:xfrm rot="1578595" flipH="1">
            <a:off x="-10105" y="-822522"/>
            <a:ext cx="2114450" cy="2113562"/>
            <a:chOff x="6185500" y="1498650"/>
            <a:chExt cx="1042238" cy="1041800"/>
          </a:xfrm>
        </p:grpSpPr>
        <p:cxnSp>
          <p:nvCxnSpPr>
            <p:cNvPr id="82" name="Google Shape;82;p15"/>
            <p:cNvCxnSpPr/>
            <p:nvPr/>
          </p:nvCxnSpPr>
          <p:spPr>
            <a:xfrm flipH="1">
              <a:off x="6185500" y="1746950"/>
              <a:ext cx="822300" cy="793500"/>
            </a:xfrm>
            <a:prstGeom prst="straightConnector1">
              <a:avLst/>
            </a:prstGeom>
            <a:noFill/>
            <a:ln w="9525" cap="flat" cmpd="sng">
              <a:solidFill>
                <a:srgbClr val="000000"/>
              </a:solidFill>
              <a:prstDash val="solid"/>
              <a:round/>
              <a:headEnd type="none" w="med" len="med"/>
              <a:tailEnd type="none" w="med" len="med"/>
            </a:ln>
          </p:spPr>
        </p:cxnSp>
        <p:sp>
          <p:nvSpPr>
            <p:cNvPr id="83" name="Google Shape;83;p15"/>
            <p:cNvSpPr/>
            <p:nvPr/>
          </p:nvSpPr>
          <p:spPr>
            <a:xfrm>
              <a:off x="6773538" y="1498650"/>
              <a:ext cx="454200" cy="454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15"/>
          <p:cNvGrpSpPr/>
          <p:nvPr/>
        </p:nvGrpSpPr>
        <p:grpSpPr>
          <a:xfrm rot="1578595" flipH="1">
            <a:off x="362926" y="469741"/>
            <a:ext cx="2376084" cy="2376084"/>
            <a:chOff x="5587975" y="1952850"/>
            <a:chExt cx="1171200" cy="1171200"/>
          </a:xfrm>
        </p:grpSpPr>
        <p:sp>
          <p:nvSpPr>
            <p:cNvPr id="85" name="Google Shape;85;p15"/>
            <p:cNvSpPr/>
            <p:nvPr/>
          </p:nvSpPr>
          <p:spPr>
            <a:xfrm>
              <a:off x="5587975" y="1952850"/>
              <a:ext cx="1171200" cy="1171200"/>
            </a:xfrm>
            <a:prstGeom prst="ellipse">
              <a:avLst/>
            </a:pr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5673875" y="2038750"/>
              <a:ext cx="999300" cy="9993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a:p>
          </p:txBody>
        </p:sp>
      </p:grpSp>
      <p:grpSp>
        <p:nvGrpSpPr>
          <p:cNvPr id="36" name="Google Shape;4665;p59">
            <a:extLst>
              <a:ext uri="{FF2B5EF4-FFF2-40B4-BE49-F238E27FC236}">
                <a16:creationId xmlns:a16="http://schemas.microsoft.com/office/drawing/2014/main" id="{65B82D98-A815-4EF8-89AD-30154884794C}"/>
              </a:ext>
            </a:extLst>
          </p:cNvPr>
          <p:cNvGrpSpPr/>
          <p:nvPr/>
        </p:nvGrpSpPr>
        <p:grpSpPr>
          <a:xfrm>
            <a:off x="681235" y="852918"/>
            <a:ext cx="1720617" cy="1592565"/>
            <a:chOff x="-59889100" y="2671925"/>
            <a:chExt cx="319000" cy="315950"/>
          </a:xfrm>
        </p:grpSpPr>
        <p:sp>
          <p:nvSpPr>
            <p:cNvPr id="37" name="Google Shape;4666;p59">
              <a:extLst>
                <a:ext uri="{FF2B5EF4-FFF2-40B4-BE49-F238E27FC236}">
                  <a16:creationId xmlns:a16="http://schemas.microsoft.com/office/drawing/2014/main" id="{C68A8BD2-190F-45E3-9040-889E7357CCD3}"/>
                </a:ext>
              </a:extLst>
            </p:cNvPr>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solidFill>
                <a:effectLst/>
                <a:uLnTx/>
                <a:uFillTx/>
              </a:endParaRPr>
            </a:p>
          </p:txBody>
        </p:sp>
        <p:sp>
          <p:nvSpPr>
            <p:cNvPr id="38" name="Google Shape;4667;p59">
              <a:extLst>
                <a:ext uri="{FF2B5EF4-FFF2-40B4-BE49-F238E27FC236}">
                  <a16:creationId xmlns:a16="http://schemas.microsoft.com/office/drawing/2014/main" id="{05421E4D-4302-4535-A768-0B4715E0000D}"/>
                </a:ext>
              </a:extLst>
            </p:cNvPr>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solidFill>
                <a:effectLst/>
                <a:uLnTx/>
                <a:uFillTx/>
              </a:endParaRPr>
            </a:p>
          </p:txBody>
        </p:sp>
        <p:sp>
          <p:nvSpPr>
            <p:cNvPr id="39" name="Google Shape;4668;p59">
              <a:extLst>
                <a:ext uri="{FF2B5EF4-FFF2-40B4-BE49-F238E27FC236}">
                  <a16:creationId xmlns:a16="http://schemas.microsoft.com/office/drawing/2014/main" id="{8C528B55-357D-493C-8840-CE70E2DAFF1C}"/>
                </a:ext>
              </a:extLst>
            </p:cNvPr>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solidFill>
                <a:effectLst/>
                <a:uLnTx/>
                <a:uFillTx/>
              </a:endParaRPr>
            </a:p>
          </p:txBody>
        </p:sp>
        <p:sp>
          <p:nvSpPr>
            <p:cNvPr id="40" name="Google Shape;4669;p59">
              <a:extLst>
                <a:ext uri="{FF2B5EF4-FFF2-40B4-BE49-F238E27FC236}">
                  <a16:creationId xmlns:a16="http://schemas.microsoft.com/office/drawing/2014/main" id="{C131195A-4508-40F8-9CBB-D1C6962028AA}"/>
                </a:ext>
              </a:extLst>
            </p:cNvPr>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solidFill>
                <a:effectLst/>
                <a:uLnTx/>
                <a:uFillTx/>
              </a:endParaRP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19"/>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b="1">
                <a:latin typeface="+mj-lt"/>
              </a:rPr>
              <a:t>Ước Lượng Chi Phí</a:t>
            </a:r>
          </a:p>
        </p:txBody>
      </p:sp>
      <p:grpSp>
        <p:nvGrpSpPr>
          <p:cNvPr id="252" name="Google Shape;252;p19"/>
          <p:cNvGrpSpPr/>
          <p:nvPr/>
        </p:nvGrpSpPr>
        <p:grpSpPr>
          <a:xfrm>
            <a:off x="3012105" y="2408801"/>
            <a:ext cx="5034858" cy="847200"/>
            <a:chOff x="3398992" y="2423377"/>
            <a:chExt cx="5034858" cy="847200"/>
          </a:xfrm>
        </p:grpSpPr>
        <p:sp>
          <p:nvSpPr>
            <p:cNvPr id="253" name="Google Shape;253;p19"/>
            <p:cNvSpPr/>
            <p:nvPr/>
          </p:nvSpPr>
          <p:spPr>
            <a:xfrm rot="16200000">
              <a:off x="3419984" y="2402385"/>
              <a:ext cx="847200" cy="889183"/>
            </a:xfrm>
            <a:prstGeom prst="round2SameRect">
              <a:avLst>
                <a:gd name="adj1" fmla="val 50000"/>
                <a:gd name="adj2" fmla="val 50000"/>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 name="Google Shape;255;p19"/>
            <p:cNvSpPr txBox="1"/>
            <p:nvPr/>
          </p:nvSpPr>
          <p:spPr>
            <a:xfrm>
              <a:off x="6347050" y="2565426"/>
              <a:ext cx="2086800" cy="5349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grpSp>
      <p:grpSp>
        <p:nvGrpSpPr>
          <p:cNvPr id="256" name="Google Shape;256;p19"/>
          <p:cNvGrpSpPr/>
          <p:nvPr/>
        </p:nvGrpSpPr>
        <p:grpSpPr>
          <a:xfrm>
            <a:off x="3046389" y="3545787"/>
            <a:ext cx="5000574" cy="847200"/>
            <a:chOff x="3433276" y="3545638"/>
            <a:chExt cx="5000574" cy="847200"/>
          </a:xfrm>
        </p:grpSpPr>
        <p:sp>
          <p:nvSpPr>
            <p:cNvPr id="257" name="Google Shape;257;p19"/>
            <p:cNvSpPr/>
            <p:nvPr/>
          </p:nvSpPr>
          <p:spPr>
            <a:xfrm rot="16200000">
              <a:off x="3454268" y="3524646"/>
              <a:ext cx="847200" cy="889184"/>
            </a:xfrm>
            <a:prstGeom prst="round2SameRect">
              <a:avLst>
                <a:gd name="adj1" fmla="val 50000"/>
                <a:gd name="adj2" fmla="val 50000"/>
              </a:avLst>
            </a:pr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 name="Google Shape;259;p19"/>
            <p:cNvSpPr txBox="1"/>
            <p:nvPr/>
          </p:nvSpPr>
          <p:spPr>
            <a:xfrm>
              <a:off x="6347050" y="3701788"/>
              <a:ext cx="2086800" cy="5349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grpSp>
      <p:grpSp>
        <p:nvGrpSpPr>
          <p:cNvPr id="260" name="Google Shape;260;p19"/>
          <p:cNvGrpSpPr/>
          <p:nvPr/>
        </p:nvGrpSpPr>
        <p:grpSpPr>
          <a:xfrm>
            <a:off x="3012106" y="1271815"/>
            <a:ext cx="3380202" cy="847200"/>
            <a:chOff x="3433277" y="1272915"/>
            <a:chExt cx="3380202" cy="847200"/>
          </a:xfrm>
        </p:grpSpPr>
        <p:sp>
          <p:nvSpPr>
            <p:cNvPr id="261" name="Google Shape;261;p19"/>
            <p:cNvSpPr/>
            <p:nvPr/>
          </p:nvSpPr>
          <p:spPr>
            <a:xfrm rot="16200000">
              <a:off x="3454269" y="1251923"/>
              <a:ext cx="847200" cy="889183"/>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 name="Google Shape;263;p19"/>
            <p:cNvSpPr txBox="1"/>
            <p:nvPr/>
          </p:nvSpPr>
          <p:spPr>
            <a:xfrm>
              <a:off x="4726679" y="1480725"/>
              <a:ext cx="2086800" cy="5349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grpSp>
      <p:grpSp>
        <p:nvGrpSpPr>
          <p:cNvPr id="280" name="Google Shape;280;p19"/>
          <p:cNvGrpSpPr/>
          <p:nvPr/>
        </p:nvGrpSpPr>
        <p:grpSpPr>
          <a:xfrm>
            <a:off x="524435" y="1696445"/>
            <a:ext cx="2329043" cy="2272942"/>
            <a:chOff x="710275" y="1696445"/>
            <a:chExt cx="2460575" cy="2272942"/>
          </a:xfrm>
        </p:grpSpPr>
        <p:grpSp>
          <p:nvGrpSpPr>
            <p:cNvPr id="281" name="Google Shape;281;p19"/>
            <p:cNvGrpSpPr/>
            <p:nvPr/>
          </p:nvGrpSpPr>
          <p:grpSpPr>
            <a:xfrm>
              <a:off x="2288356" y="1696445"/>
              <a:ext cx="882450" cy="1136250"/>
              <a:chOff x="2288356" y="1696445"/>
              <a:chExt cx="882450" cy="1136250"/>
            </a:xfrm>
          </p:grpSpPr>
          <p:sp>
            <p:nvSpPr>
              <p:cNvPr id="282" name="Google Shape;282;p19"/>
              <p:cNvSpPr/>
              <p:nvPr/>
            </p:nvSpPr>
            <p:spPr>
              <a:xfrm flipH="1">
                <a:off x="2288356" y="1696445"/>
                <a:ext cx="773700" cy="773700"/>
              </a:xfrm>
              <a:prstGeom prst="arc">
                <a:avLst>
                  <a:gd name="adj1" fmla="val 16200000"/>
                  <a:gd name="adj2" fmla="val 0"/>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83" name="Google Shape;283;p19"/>
              <p:cNvCxnSpPr>
                <a:stCxn id="282" idx="0"/>
              </p:cNvCxnSpPr>
              <p:nvPr/>
            </p:nvCxnSpPr>
            <p:spPr>
              <a:xfrm>
                <a:off x="2675206" y="1696445"/>
                <a:ext cx="495600" cy="0"/>
              </a:xfrm>
              <a:prstGeom prst="straightConnector1">
                <a:avLst/>
              </a:prstGeom>
              <a:noFill/>
              <a:ln w="9525" cap="flat" cmpd="sng">
                <a:solidFill>
                  <a:srgbClr val="000000"/>
                </a:solidFill>
                <a:prstDash val="solid"/>
                <a:round/>
                <a:headEnd type="none" w="med" len="med"/>
                <a:tailEnd type="oval" w="med" len="med"/>
              </a:ln>
            </p:spPr>
          </p:cxnSp>
          <p:cxnSp>
            <p:nvCxnSpPr>
              <p:cNvPr id="284" name="Google Shape;284;p19"/>
              <p:cNvCxnSpPr>
                <a:stCxn id="282" idx="2"/>
              </p:cNvCxnSpPr>
              <p:nvPr/>
            </p:nvCxnSpPr>
            <p:spPr>
              <a:xfrm>
                <a:off x="2288356" y="2083295"/>
                <a:ext cx="0" cy="749400"/>
              </a:xfrm>
              <a:prstGeom prst="straightConnector1">
                <a:avLst/>
              </a:prstGeom>
              <a:noFill/>
              <a:ln w="9525" cap="flat" cmpd="sng">
                <a:solidFill>
                  <a:srgbClr val="000000"/>
                </a:solidFill>
                <a:prstDash val="solid"/>
                <a:round/>
                <a:headEnd type="none" w="med" len="med"/>
                <a:tailEnd type="none" w="med" len="med"/>
              </a:ln>
            </p:spPr>
          </p:cxnSp>
        </p:grpSp>
        <p:grpSp>
          <p:nvGrpSpPr>
            <p:cNvPr id="285" name="Google Shape;285;p19"/>
            <p:cNvGrpSpPr/>
            <p:nvPr/>
          </p:nvGrpSpPr>
          <p:grpSpPr>
            <a:xfrm>
              <a:off x="2288412" y="2832906"/>
              <a:ext cx="882422" cy="1136481"/>
              <a:chOff x="7009125" y="3265500"/>
              <a:chExt cx="565800" cy="728700"/>
            </a:xfrm>
          </p:grpSpPr>
          <p:sp>
            <p:nvSpPr>
              <p:cNvPr id="286" name="Google Shape;286;p19"/>
              <p:cNvSpPr/>
              <p:nvPr/>
            </p:nvSpPr>
            <p:spPr>
              <a:xfrm rot="10800000">
                <a:off x="7009125" y="3498000"/>
                <a:ext cx="496200" cy="496200"/>
              </a:xfrm>
              <a:prstGeom prst="arc">
                <a:avLst>
                  <a:gd name="adj1" fmla="val 16200000"/>
                  <a:gd name="adj2" fmla="val 0"/>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87" name="Google Shape;287;p19"/>
              <p:cNvCxnSpPr>
                <a:stCxn id="286" idx="0"/>
              </p:cNvCxnSpPr>
              <p:nvPr/>
            </p:nvCxnSpPr>
            <p:spPr>
              <a:xfrm>
                <a:off x="7257225" y="3994200"/>
                <a:ext cx="317700" cy="0"/>
              </a:xfrm>
              <a:prstGeom prst="straightConnector1">
                <a:avLst/>
              </a:prstGeom>
              <a:noFill/>
              <a:ln w="9525" cap="flat" cmpd="sng">
                <a:solidFill>
                  <a:srgbClr val="000000"/>
                </a:solidFill>
                <a:prstDash val="solid"/>
                <a:round/>
                <a:headEnd type="none" w="med" len="med"/>
                <a:tailEnd type="oval" w="med" len="med"/>
              </a:ln>
            </p:spPr>
          </p:cxnSp>
          <p:cxnSp>
            <p:nvCxnSpPr>
              <p:cNvPr id="288" name="Google Shape;288;p19"/>
              <p:cNvCxnSpPr>
                <a:stCxn id="286" idx="2"/>
              </p:cNvCxnSpPr>
              <p:nvPr/>
            </p:nvCxnSpPr>
            <p:spPr>
              <a:xfrm rot="10800000">
                <a:off x="7009125" y="3265500"/>
                <a:ext cx="0" cy="480600"/>
              </a:xfrm>
              <a:prstGeom prst="straightConnector1">
                <a:avLst/>
              </a:prstGeom>
              <a:noFill/>
              <a:ln w="9525" cap="flat" cmpd="sng">
                <a:solidFill>
                  <a:srgbClr val="000000"/>
                </a:solidFill>
                <a:prstDash val="solid"/>
                <a:round/>
                <a:headEnd type="none" w="med" len="med"/>
                <a:tailEnd type="none" w="med" len="med"/>
              </a:ln>
            </p:spPr>
          </p:cxnSp>
        </p:grpSp>
        <p:cxnSp>
          <p:nvCxnSpPr>
            <p:cNvPr id="289" name="Google Shape;289;p19"/>
            <p:cNvCxnSpPr/>
            <p:nvPr/>
          </p:nvCxnSpPr>
          <p:spPr>
            <a:xfrm>
              <a:off x="1602150" y="2832788"/>
              <a:ext cx="1568700" cy="0"/>
            </a:xfrm>
            <a:prstGeom prst="straightConnector1">
              <a:avLst/>
            </a:prstGeom>
            <a:noFill/>
            <a:ln w="9525" cap="flat" cmpd="sng">
              <a:solidFill>
                <a:srgbClr val="000000"/>
              </a:solidFill>
              <a:prstDash val="solid"/>
              <a:round/>
              <a:headEnd type="none" w="med" len="med"/>
              <a:tailEnd type="oval" w="med" len="med"/>
            </a:ln>
          </p:spPr>
        </p:cxnSp>
        <p:sp>
          <p:nvSpPr>
            <p:cNvPr id="290" name="Google Shape;290;p19"/>
            <p:cNvSpPr/>
            <p:nvPr/>
          </p:nvSpPr>
          <p:spPr>
            <a:xfrm>
              <a:off x="2215781" y="2760409"/>
              <a:ext cx="144900" cy="144900"/>
            </a:xfrm>
            <a:prstGeom prst="ellipse">
              <a:avLst/>
            </a:prstGeom>
            <a:solidFill>
              <a:srgbClr val="FFFFFF"/>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 name="Google Shape;291;p19"/>
            <p:cNvSpPr/>
            <p:nvPr/>
          </p:nvSpPr>
          <p:spPr>
            <a:xfrm>
              <a:off x="710275" y="2181958"/>
              <a:ext cx="1301700" cy="13017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 name="Google Shape;292;p19"/>
            <p:cNvSpPr/>
            <p:nvPr/>
          </p:nvSpPr>
          <p:spPr>
            <a:xfrm>
              <a:off x="848097" y="2319958"/>
              <a:ext cx="1025700" cy="10257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800" b="1" i="0" u="none" strike="noStrike" kern="0" cap="none" spc="0" normalizeH="0" baseline="0" noProof="0">
                  <a:ln>
                    <a:noFill/>
                  </a:ln>
                  <a:solidFill>
                    <a:srgbClr val="9C27B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Chi Phí</a:t>
              </a:r>
              <a:endParaRPr kumimoji="0" sz="1800" b="1" i="0" u="none" strike="noStrike" kern="0" cap="none" spc="0" normalizeH="0" baseline="0" noProof="0">
                <a:ln>
                  <a:noFill/>
                </a:ln>
                <a:solidFill>
                  <a:srgbClr val="9C27B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
        <p:nvSpPr>
          <p:cNvPr id="45" name="TextBox 44">
            <a:extLst>
              <a:ext uri="{FF2B5EF4-FFF2-40B4-BE49-F238E27FC236}">
                <a16:creationId xmlns:a16="http://schemas.microsoft.com/office/drawing/2014/main" id="{01C09C8D-4981-46E8-87D4-05F88E37BD17}"/>
              </a:ext>
            </a:extLst>
          </p:cNvPr>
          <p:cNvSpPr txBox="1"/>
          <p:nvPr/>
        </p:nvSpPr>
        <p:spPr>
          <a:xfrm>
            <a:off x="4125692" y="1336864"/>
            <a:ext cx="4572000" cy="707886"/>
          </a:xfrm>
          <a:prstGeom prst="rect">
            <a:avLst/>
          </a:prstGeom>
          <a:noFill/>
        </p:spPr>
        <p:txBody>
          <a:bodyPr wrap="square">
            <a:spAutoFit/>
          </a:bodyPr>
          <a:lstStyle/>
          <a:p>
            <a:r>
              <a:rPr lang="vi-VN" sz="2000">
                <a:latin typeface="+mj-lt"/>
              </a:rPr>
              <a:t>Đầu ra quan trọng của quản lý chi phí dự án là ước tính chi phí </a:t>
            </a:r>
            <a:endParaRPr lang="en-US" sz="2000">
              <a:latin typeface="+mj-lt"/>
            </a:endParaRPr>
          </a:p>
        </p:txBody>
      </p:sp>
      <p:sp>
        <p:nvSpPr>
          <p:cNvPr id="47" name="TextBox 46">
            <a:extLst>
              <a:ext uri="{FF2B5EF4-FFF2-40B4-BE49-F238E27FC236}">
                <a16:creationId xmlns:a16="http://schemas.microsoft.com/office/drawing/2014/main" id="{83C52DDF-F2C2-4642-B243-C9A423A10762}"/>
              </a:ext>
            </a:extLst>
          </p:cNvPr>
          <p:cNvSpPr txBox="1"/>
          <p:nvPr/>
        </p:nvSpPr>
        <p:spPr>
          <a:xfrm>
            <a:off x="4125692" y="2319958"/>
            <a:ext cx="4572000" cy="1015663"/>
          </a:xfrm>
          <a:prstGeom prst="rect">
            <a:avLst/>
          </a:prstGeom>
          <a:noFill/>
        </p:spPr>
        <p:txBody>
          <a:bodyPr wrap="square">
            <a:spAutoFit/>
          </a:bodyPr>
          <a:lstStyle/>
          <a:p>
            <a:r>
              <a:rPr lang="vi-VN" sz="2000">
                <a:latin typeface="+mj-lt"/>
              </a:rPr>
              <a:t>Có nhiều loại ước tính chi phí và những công cụ cùng với kỹ thuật giúp tạo ra chúng </a:t>
            </a:r>
            <a:endParaRPr lang="en-US" sz="2000">
              <a:latin typeface="+mj-lt"/>
            </a:endParaRPr>
          </a:p>
        </p:txBody>
      </p:sp>
      <p:sp>
        <p:nvSpPr>
          <p:cNvPr id="49" name="TextBox 48">
            <a:extLst>
              <a:ext uri="{FF2B5EF4-FFF2-40B4-BE49-F238E27FC236}">
                <a16:creationId xmlns:a16="http://schemas.microsoft.com/office/drawing/2014/main" id="{A093F0AA-2646-4288-A827-6C95C8B93301}"/>
              </a:ext>
            </a:extLst>
          </p:cNvPr>
          <p:cNvSpPr txBox="1"/>
          <p:nvPr/>
        </p:nvSpPr>
        <p:spPr>
          <a:xfrm>
            <a:off x="4125692" y="3483658"/>
            <a:ext cx="4572000" cy="1015663"/>
          </a:xfrm>
          <a:prstGeom prst="rect">
            <a:avLst/>
          </a:prstGeom>
          <a:noFill/>
        </p:spPr>
        <p:txBody>
          <a:bodyPr wrap="square">
            <a:spAutoFit/>
          </a:bodyPr>
          <a:lstStyle/>
          <a:p>
            <a:r>
              <a:rPr lang="vi-VN" sz="2000">
                <a:latin typeface="+mj-lt"/>
              </a:rPr>
              <a:t>Điều quan trọng là phát triển một kế hoạch quản lý chi phí trong đó mô tả sự dao động chi phí sẽ được quản lý trong dự án ra sao </a:t>
            </a:r>
            <a:endParaRPr lang="en-US" sz="2000">
              <a:latin typeface="+mj-lt"/>
            </a:endParaRPr>
          </a:p>
        </p:txBody>
      </p:sp>
      <p:grpSp>
        <p:nvGrpSpPr>
          <p:cNvPr id="50" name="Google Shape;665;p26">
            <a:extLst>
              <a:ext uri="{FF2B5EF4-FFF2-40B4-BE49-F238E27FC236}">
                <a16:creationId xmlns:a16="http://schemas.microsoft.com/office/drawing/2014/main" id="{9F821DAC-FFA5-420C-87AC-14B3A7EF7D80}"/>
              </a:ext>
            </a:extLst>
          </p:cNvPr>
          <p:cNvGrpSpPr/>
          <p:nvPr/>
        </p:nvGrpSpPr>
        <p:grpSpPr>
          <a:xfrm>
            <a:off x="3158079" y="1370775"/>
            <a:ext cx="642100" cy="569405"/>
            <a:chOff x="4687894" y="2289713"/>
            <a:chExt cx="359594" cy="353909"/>
          </a:xfrm>
        </p:grpSpPr>
        <p:sp>
          <p:nvSpPr>
            <p:cNvPr id="51" name="Google Shape;666;p26">
              <a:extLst>
                <a:ext uri="{FF2B5EF4-FFF2-40B4-BE49-F238E27FC236}">
                  <a16:creationId xmlns:a16="http://schemas.microsoft.com/office/drawing/2014/main" id="{6794B8D9-2501-4A5F-AA06-E92294CBBC7A}"/>
                </a:ext>
              </a:extLst>
            </p:cNvPr>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67;p26">
              <a:extLst>
                <a:ext uri="{FF2B5EF4-FFF2-40B4-BE49-F238E27FC236}">
                  <a16:creationId xmlns:a16="http://schemas.microsoft.com/office/drawing/2014/main" id="{2C92B485-4DE7-4B3F-82D0-7CB677927F78}"/>
                </a:ext>
              </a:extLst>
            </p:cNvPr>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68;p26">
              <a:extLst>
                <a:ext uri="{FF2B5EF4-FFF2-40B4-BE49-F238E27FC236}">
                  <a16:creationId xmlns:a16="http://schemas.microsoft.com/office/drawing/2014/main" id="{0630C373-1EB0-4C2C-A5BD-E40EF28A9870}"/>
                </a:ext>
              </a:extLst>
            </p:cNvPr>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1100;p36">
            <a:extLst>
              <a:ext uri="{FF2B5EF4-FFF2-40B4-BE49-F238E27FC236}">
                <a16:creationId xmlns:a16="http://schemas.microsoft.com/office/drawing/2014/main" id="{D4F2F394-5321-4757-9E5C-FBADF37E3C17}"/>
              </a:ext>
            </a:extLst>
          </p:cNvPr>
          <p:cNvGrpSpPr/>
          <p:nvPr/>
        </p:nvGrpSpPr>
        <p:grpSpPr>
          <a:xfrm>
            <a:off x="3177886" y="2586962"/>
            <a:ext cx="548751" cy="498788"/>
            <a:chOff x="6069423" y="2891892"/>
            <a:chExt cx="362321" cy="364231"/>
          </a:xfrm>
        </p:grpSpPr>
        <p:sp>
          <p:nvSpPr>
            <p:cNvPr id="55" name="Google Shape;1101;p36">
              <a:extLst>
                <a:ext uri="{FF2B5EF4-FFF2-40B4-BE49-F238E27FC236}">
                  <a16:creationId xmlns:a16="http://schemas.microsoft.com/office/drawing/2014/main" id="{7064CCC4-10AD-4D0F-A2BC-D9AE83C79F62}"/>
                </a:ext>
              </a:extLst>
            </p:cNvPr>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02;p36">
              <a:extLst>
                <a:ext uri="{FF2B5EF4-FFF2-40B4-BE49-F238E27FC236}">
                  <a16:creationId xmlns:a16="http://schemas.microsoft.com/office/drawing/2014/main" id="{03BB9944-FDFB-4CAC-87FF-59D2E1430071}"/>
                </a:ext>
              </a:extLst>
            </p:cNvPr>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03;p36">
              <a:extLst>
                <a:ext uri="{FF2B5EF4-FFF2-40B4-BE49-F238E27FC236}">
                  <a16:creationId xmlns:a16="http://schemas.microsoft.com/office/drawing/2014/main" id="{8687E26D-22D4-4F31-BA23-072E6C343DA0}"/>
                </a:ext>
              </a:extLst>
            </p:cNvPr>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04;p36">
              <a:extLst>
                <a:ext uri="{FF2B5EF4-FFF2-40B4-BE49-F238E27FC236}">
                  <a16:creationId xmlns:a16="http://schemas.microsoft.com/office/drawing/2014/main" id="{870E8893-E7F7-45AE-BFF4-6C4E746ED6DE}"/>
                </a:ext>
              </a:extLst>
            </p:cNvPr>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05;p36">
              <a:extLst>
                <a:ext uri="{FF2B5EF4-FFF2-40B4-BE49-F238E27FC236}">
                  <a16:creationId xmlns:a16="http://schemas.microsoft.com/office/drawing/2014/main" id="{778A76FF-024E-4059-89BA-55B90FF64CAC}"/>
                </a:ext>
              </a:extLst>
            </p:cNvPr>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06;p36">
              <a:extLst>
                <a:ext uri="{FF2B5EF4-FFF2-40B4-BE49-F238E27FC236}">
                  <a16:creationId xmlns:a16="http://schemas.microsoft.com/office/drawing/2014/main" id="{01753752-6DBF-4C9C-B1C8-B52E592359A0}"/>
                </a:ext>
              </a:extLst>
            </p:cNvPr>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138;p16">
            <a:extLst>
              <a:ext uri="{FF2B5EF4-FFF2-40B4-BE49-F238E27FC236}">
                <a16:creationId xmlns:a16="http://schemas.microsoft.com/office/drawing/2014/main" id="{0449382E-F126-4DBF-B8D6-32D1BD85F111}"/>
              </a:ext>
            </a:extLst>
          </p:cNvPr>
          <p:cNvGrpSpPr/>
          <p:nvPr/>
        </p:nvGrpSpPr>
        <p:grpSpPr>
          <a:xfrm>
            <a:off x="3205303" y="3677039"/>
            <a:ext cx="539319" cy="538313"/>
            <a:chOff x="1421638" y="4125629"/>
            <a:chExt cx="374709" cy="374010"/>
          </a:xfrm>
        </p:grpSpPr>
        <p:sp>
          <p:nvSpPr>
            <p:cNvPr id="62" name="Google Shape;139;p16">
              <a:extLst>
                <a:ext uri="{FF2B5EF4-FFF2-40B4-BE49-F238E27FC236}">
                  <a16:creationId xmlns:a16="http://schemas.microsoft.com/office/drawing/2014/main" id="{E46FD11B-EE70-4FA4-A780-E4C2312C1B34}"/>
                </a:ext>
              </a:extLst>
            </p:cNvPr>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40;p16">
              <a:extLst>
                <a:ext uri="{FF2B5EF4-FFF2-40B4-BE49-F238E27FC236}">
                  <a16:creationId xmlns:a16="http://schemas.microsoft.com/office/drawing/2014/main" id="{23C5D4B1-F6C6-4B03-8693-DE1046081BBC}"/>
                </a:ext>
              </a:extLst>
            </p:cNvPr>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81796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51;p19">
            <a:extLst>
              <a:ext uri="{FF2B5EF4-FFF2-40B4-BE49-F238E27FC236}">
                <a16:creationId xmlns:a16="http://schemas.microsoft.com/office/drawing/2014/main" id="{517D1ADE-169F-4570-A43F-DC7C644A72D0}"/>
              </a:ext>
            </a:extLst>
          </p:cNvPr>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b="1">
                <a:latin typeface="+mj-lt"/>
              </a:rPr>
              <a:t>Ước Lượng Chi Phí</a:t>
            </a:r>
          </a:p>
        </p:txBody>
      </p:sp>
      <p:graphicFrame>
        <p:nvGraphicFramePr>
          <p:cNvPr id="11" name="Table 10">
            <a:extLst>
              <a:ext uri="{FF2B5EF4-FFF2-40B4-BE49-F238E27FC236}">
                <a16:creationId xmlns:a16="http://schemas.microsoft.com/office/drawing/2014/main" id="{661DE7A5-D3F1-4183-964E-4610D1B46668}"/>
              </a:ext>
            </a:extLst>
          </p:cNvPr>
          <p:cNvGraphicFramePr>
            <a:graphicFrameLocks noGrp="1"/>
          </p:cNvGraphicFramePr>
          <p:nvPr>
            <p:extLst>
              <p:ext uri="{D42A27DB-BD31-4B8C-83A1-F6EECF244321}">
                <p14:modId xmlns:p14="http://schemas.microsoft.com/office/powerpoint/2010/main" val="3237679712"/>
              </p:ext>
            </p:extLst>
          </p:nvPr>
        </p:nvGraphicFramePr>
        <p:xfrm>
          <a:off x="763594" y="1458647"/>
          <a:ext cx="7616812" cy="3148203"/>
        </p:xfrm>
        <a:graphic>
          <a:graphicData uri="http://schemas.openxmlformats.org/drawingml/2006/table">
            <a:tbl>
              <a:tblPr firstRow="1" firstCol="1" bandRow="1">
                <a:tableStyleId>{5DA37D80-6434-44D0-A028-1B22A696006F}</a:tableStyleId>
              </a:tblPr>
              <a:tblGrid>
                <a:gridCol w="1903796">
                  <a:extLst>
                    <a:ext uri="{9D8B030D-6E8A-4147-A177-3AD203B41FA5}">
                      <a16:colId xmlns:a16="http://schemas.microsoft.com/office/drawing/2014/main" val="125145630"/>
                    </a:ext>
                  </a:extLst>
                </a:gridCol>
                <a:gridCol w="1903796">
                  <a:extLst>
                    <a:ext uri="{9D8B030D-6E8A-4147-A177-3AD203B41FA5}">
                      <a16:colId xmlns:a16="http://schemas.microsoft.com/office/drawing/2014/main" val="113228862"/>
                    </a:ext>
                  </a:extLst>
                </a:gridCol>
                <a:gridCol w="1904610">
                  <a:extLst>
                    <a:ext uri="{9D8B030D-6E8A-4147-A177-3AD203B41FA5}">
                      <a16:colId xmlns:a16="http://schemas.microsoft.com/office/drawing/2014/main" val="3632153936"/>
                    </a:ext>
                  </a:extLst>
                </a:gridCol>
                <a:gridCol w="1904610">
                  <a:extLst>
                    <a:ext uri="{9D8B030D-6E8A-4147-A177-3AD203B41FA5}">
                      <a16:colId xmlns:a16="http://schemas.microsoft.com/office/drawing/2014/main" val="37925357"/>
                    </a:ext>
                  </a:extLst>
                </a:gridCol>
              </a:tblGrid>
              <a:tr h="258283">
                <a:tc>
                  <a:txBody>
                    <a:bodyPr/>
                    <a:lstStyle/>
                    <a:p>
                      <a:pPr algn="ctr">
                        <a:lnSpc>
                          <a:spcPct val="107000"/>
                        </a:lnSpc>
                        <a:spcAft>
                          <a:spcPts val="800"/>
                        </a:spcAft>
                      </a:pPr>
                      <a:r>
                        <a:rPr lang="en-US" sz="1800">
                          <a:effectLst/>
                        </a:rPr>
                        <a:t>Loại ước tính</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US" sz="1800">
                          <a:effectLst/>
                        </a:rPr>
                        <a:t>Khi nào làm?</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US" sz="1800">
                          <a:effectLst/>
                        </a:rPr>
                        <a:t>Tại sao làm?</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800"/>
                        </a:spcAft>
                      </a:pPr>
                      <a:r>
                        <a:rPr lang="en-US" sz="1800">
                          <a:effectLst/>
                        </a:rPr>
                        <a:t>Độ chính xác</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08065010"/>
                  </a:ext>
                </a:extLst>
              </a:tr>
              <a:tr h="802236">
                <a:tc>
                  <a:txBody>
                    <a:bodyPr/>
                    <a:lstStyle/>
                    <a:p>
                      <a:pPr>
                        <a:lnSpc>
                          <a:spcPct val="107000"/>
                        </a:lnSpc>
                        <a:spcAft>
                          <a:spcPts val="800"/>
                        </a:spcAft>
                      </a:pPr>
                      <a:r>
                        <a:rPr lang="en-US" sz="1800" b="0">
                          <a:effectLst/>
                        </a:rPr>
                        <a:t>Độ lớn thô (ROM)</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800">
                          <a:effectLst/>
                        </a:rPr>
                        <a:t>Rất sớm trong chu trình 3-5 năm trước</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800">
                          <a:effectLst/>
                        </a:rPr>
                        <a:t>Đưa ra chi phí thô để quyết định lựa chọn</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800">
                          <a:effectLst/>
                        </a:rPr>
                        <a:t>-25%, +75%</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95842952"/>
                  </a:ext>
                </a:extLst>
              </a:tr>
              <a:tr h="802236">
                <a:tc>
                  <a:txBody>
                    <a:bodyPr/>
                    <a:lstStyle/>
                    <a:p>
                      <a:pPr>
                        <a:lnSpc>
                          <a:spcPct val="107000"/>
                        </a:lnSpc>
                        <a:spcAft>
                          <a:spcPts val="800"/>
                        </a:spcAft>
                      </a:pPr>
                      <a:r>
                        <a:rPr lang="en-US" sz="1800" b="0">
                          <a:effectLst/>
                        </a:rPr>
                        <a:t>Ngân sách</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800">
                          <a:effectLst/>
                        </a:rPr>
                        <a:t>Sớm 1-2 năm xong</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800">
                          <a:effectLst/>
                        </a:rPr>
                        <a:t>Đưa tiền vào các kế hoạch Ngân sách</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800">
                          <a:effectLst/>
                        </a:rPr>
                        <a:t>-10%, +25%</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79878212"/>
                  </a:ext>
                </a:extLst>
              </a:tr>
              <a:tr h="1074213">
                <a:tc>
                  <a:txBody>
                    <a:bodyPr/>
                    <a:lstStyle/>
                    <a:p>
                      <a:pPr>
                        <a:lnSpc>
                          <a:spcPct val="107000"/>
                        </a:lnSpc>
                        <a:spcAft>
                          <a:spcPts val="800"/>
                        </a:spcAft>
                      </a:pPr>
                      <a:r>
                        <a:rPr lang="en-US" sz="1800" b="0">
                          <a:effectLst/>
                        </a:rPr>
                        <a:t>Xác định</a:t>
                      </a:r>
                      <a:endParaRPr lang="en-US" sz="1800" b="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800">
                          <a:effectLst/>
                        </a:rPr>
                        <a:t>Muộn hơn trong dự án &lt; 1 năm xong</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800">
                          <a:effectLst/>
                        </a:rPr>
                        <a:t>Cung cấp chi tiết để mua, ước lượng chi phí thật sự</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800">
                          <a:effectLst/>
                        </a:rPr>
                        <a:t>-5%, +10%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58837722"/>
                  </a:ext>
                </a:extLst>
              </a:tr>
            </a:tbl>
          </a:graphicData>
        </a:graphic>
      </p:graphicFrame>
    </p:spTree>
    <p:extLst>
      <p:ext uri="{BB962C8B-B14F-4D97-AF65-F5344CB8AC3E}">
        <p14:creationId xmlns:p14="http://schemas.microsoft.com/office/powerpoint/2010/main" val="2984040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26"/>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b="1">
                <a:latin typeface="+mj-lt"/>
              </a:rPr>
              <a:t>Các Phương Pháp Ước Tính Chi Phí</a:t>
            </a:r>
          </a:p>
        </p:txBody>
      </p:sp>
      <p:grpSp>
        <p:nvGrpSpPr>
          <p:cNvPr id="641" name="Google Shape;641;p26"/>
          <p:cNvGrpSpPr/>
          <p:nvPr/>
        </p:nvGrpSpPr>
        <p:grpSpPr>
          <a:xfrm>
            <a:off x="4741049" y="1456476"/>
            <a:ext cx="3692676" cy="1132200"/>
            <a:chOff x="4741049" y="1456476"/>
            <a:chExt cx="3692676" cy="1132200"/>
          </a:xfrm>
        </p:grpSpPr>
        <p:sp>
          <p:nvSpPr>
            <p:cNvPr id="642" name="Google Shape;642;p26"/>
            <p:cNvSpPr/>
            <p:nvPr/>
          </p:nvSpPr>
          <p:spPr>
            <a:xfrm>
              <a:off x="5384225" y="1531938"/>
              <a:ext cx="3049500" cy="981300"/>
            </a:xfrm>
            <a:prstGeom prst="homePlate">
              <a:avLst>
                <a:gd name="adj" fmla="val 29403"/>
              </a:avLst>
            </a:prstGeom>
            <a:solidFill>
              <a:srgbClr val="FFFFFF"/>
            </a:solid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 name="Google Shape;643;p26"/>
            <p:cNvSpPr/>
            <p:nvPr/>
          </p:nvSpPr>
          <p:spPr>
            <a:xfrm>
              <a:off x="4741049" y="1456476"/>
              <a:ext cx="1307100" cy="1132200"/>
            </a:xfrm>
            <a:prstGeom prst="hexagon">
              <a:avLst>
                <a:gd name="adj" fmla="val 28729"/>
                <a:gd name="vf" fmla="val 115470"/>
              </a:avLst>
            </a:prstGeom>
            <a:solidFill>
              <a:srgbClr val="FB569C">
                <a:alpha val="5843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 name="Google Shape;644;p26"/>
            <p:cNvSpPr/>
            <p:nvPr/>
          </p:nvSpPr>
          <p:spPr>
            <a:xfrm>
              <a:off x="4914200" y="1606475"/>
              <a:ext cx="960900" cy="832200"/>
            </a:xfrm>
            <a:prstGeom prst="hexagon">
              <a:avLst>
                <a:gd name="adj" fmla="val 28729"/>
                <a:gd name="vf" fmla="val 115470"/>
              </a:avLst>
            </a:pr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 name="Google Shape;645;p26"/>
            <p:cNvSpPr txBox="1"/>
            <p:nvPr/>
          </p:nvSpPr>
          <p:spPr>
            <a:xfrm>
              <a:off x="6048144" y="1860246"/>
              <a:ext cx="2079600" cy="5901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646" name="Google Shape;646;p26"/>
            <p:cNvSpPr txBox="1"/>
            <p:nvPr/>
          </p:nvSpPr>
          <p:spPr>
            <a:xfrm>
              <a:off x="6050775" y="1594825"/>
              <a:ext cx="2079600"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700" b="0" i="0" u="none" strike="noStrike" kern="0" cap="none" spc="0" normalizeH="0" baseline="0" noProof="0">
                <a:ln>
                  <a:noFill/>
                </a:ln>
                <a:solidFill>
                  <a:srgbClr val="FB569C"/>
                </a:solidFill>
                <a:effectLst/>
                <a:uLnTx/>
                <a:uFillTx/>
                <a:latin typeface="Fira Sans Extra Condensed Medium"/>
                <a:ea typeface="Fira Sans Extra Condensed Medium"/>
                <a:cs typeface="Fira Sans Extra Condensed Medium"/>
                <a:sym typeface="Fira Sans Extra Condensed Medium"/>
              </a:endParaRPr>
            </a:p>
          </p:txBody>
        </p:sp>
      </p:grpSp>
      <p:grpSp>
        <p:nvGrpSpPr>
          <p:cNvPr id="647" name="Google Shape;647;p26"/>
          <p:cNvGrpSpPr/>
          <p:nvPr/>
        </p:nvGrpSpPr>
        <p:grpSpPr>
          <a:xfrm>
            <a:off x="4741049" y="3077051"/>
            <a:ext cx="3692676" cy="1132200"/>
            <a:chOff x="4741049" y="3077051"/>
            <a:chExt cx="3692676" cy="1132200"/>
          </a:xfrm>
        </p:grpSpPr>
        <p:sp>
          <p:nvSpPr>
            <p:cNvPr id="648" name="Google Shape;648;p26"/>
            <p:cNvSpPr/>
            <p:nvPr/>
          </p:nvSpPr>
          <p:spPr>
            <a:xfrm>
              <a:off x="5384225" y="3152513"/>
              <a:ext cx="3049500" cy="981300"/>
            </a:xfrm>
            <a:prstGeom prst="homePlate">
              <a:avLst>
                <a:gd name="adj" fmla="val 29403"/>
              </a:avLst>
            </a:prstGeom>
            <a:solidFill>
              <a:srgbClr val="FFFFFF"/>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 name="Google Shape;649;p26"/>
            <p:cNvSpPr/>
            <p:nvPr/>
          </p:nvSpPr>
          <p:spPr>
            <a:xfrm>
              <a:off x="4741049" y="3077051"/>
              <a:ext cx="1307100" cy="1132200"/>
            </a:xfrm>
            <a:prstGeom prst="hexagon">
              <a:avLst>
                <a:gd name="adj" fmla="val 28729"/>
                <a:gd name="vf" fmla="val 115470"/>
              </a:avLst>
            </a:prstGeom>
            <a:solidFill>
              <a:srgbClr val="9C27B0">
                <a:alpha val="5843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 name="Google Shape;650;p26"/>
            <p:cNvSpPr/>
            <p:nvPr/>
          </p:nvSpPr>
          <p:spPr>
            <a:xfrm>
              <a:off x="4914200" y="3227050"/>
              <a:ext cx="960900" cy="832200"/>
            </a:xfrm>
            <a:prstGeom prst="hexagon">
              <a:avLst>
                <a:gd name="adj" fmla="val 28729"/>
                <a:gd name="vf" fmla="val 115470"/>
              </a:avLst>
            </a:pr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 name="Google Shape;651;p26"/>
            <p:cNvSpPr txBox="1"/>
            <p:nvPr/>
          </p:nvSpPr>
          <p:spPr>
            <a:xfrm>
              <a:off x="6048144" y="3484715"/>
              <a:ext cx="2079600" cy="5901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652" name="Google Shape;652;p26"/>
            <p:cNvSpPr txBox="1"/>
            <p:nvPr/>
          </p:nvSpPr>
          <p:spPr>
            <a:xfrm>
              <a:off x="6050775" y="3211500"/>
              <a:ext cx="2079600"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700" b="0" i="0" u="none" strike="noStrike" kern="0" cap="none" spc="0" normalizeH="0" baseline="0" noProof="0">
                <a:ln>
                  <a:noFill/>
                </a:ln>
                <a:solidFill>
                  <a:srgbClr val="9C27B0"/>
                </a:solidFill>
                <a:effectLst/>
                <a:uLnTx/>
                <a:uFillTx/>
                <a:latin typeface="Fira Sans Extra Condensed Medium"/>
                <a:ea typeface="Fira Sans Extra Condensed Medium"/>
                <a:cs typeface="Fira Sans Extra Condensed Medium"/>
                <a:sym typeface="Fira Sans Extra Condensed Medium"/>
              </a:endParaRPr>
            </a:p>
          </p:txBody>
        </p:sp>
      </p:grpSp>
      <p:grpSp>
        <p:nvGrpSpPr>
          <p:cNvPr id="653" name="Google Shape;653;p26"/>
          <p:cNvGrpSpPr/>
          <p:nvPr/>
        </p:nvGrpSpPr>
        <p:grpSpPr>
          <a:xfrm>
            <a:off x="710274" y="1456476"/>
            <a:ext cx="3703926" cy="1132200"/>
            <a:chOff x="710274" y="1456476"/>
            <a:chExt cx="3703926" cy="1132200"/>
          </a:xfrm>
        </p:grpSpPr>
        <p:sp>
          <p:nvSpPr>
            <p:cNvPr id="654" name="Google Shape;654;p26"/>
            <p:cNvSpPr/>
            <p:nvPr/>
          </p:nvSpPr>
          <p:spPr>
            <a:xfrm>
              <a:off x="1364700" y="1531938"/>
              <a:ext cx="3049500" cy="981300"/>
            </a:xfrm>
            <a:prstGeom prst="homePlate">
              <a:avLst>
                <a:gd name="adj" fmla="val 29403"/>
              </a:avLst>
            </a:prstGeom>
            <a:noFill/>
            <a:ln w="28575" cap="flat" cmpd="sng">
              <a:solidFill>
                <a:srgbClr val="FBB83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26"/>
            <p:cNvSpPr/>
            <p:nvPr/>
          </p:nvSpPr>
          <p:spPr>
            <a:xfrm>
              <a:off x="710274" y="1456476"/>
              <a:ext cx="1307100" cy="1132200"/>
            </a:xfrm>
            <a:prstGeom prst="hexagon">
              <a:avLst>
                <a:gd name="adj" fmla="val 28729"/>
                <a:gd name="vf" fmla="val 115470"/>
              </a:avLst>
            </a:pr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26"/>
            <p:cNvSpPr/>
            <p:nvPr/>
          </p:nvSpPr>
          <p:spPr>
            <a:xfrm>
              <a:off x="883425" y="1606475"/>
              <a:ext cx="960900" cy="832200"/>
            </a:xfrm>
            <a:prstGeom prst="hexagon">
              <a:avLst>
                <a:gd name="adj" fmla="val 28729"/>
                <a:gd name="vf" fmla="val 115470"/>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 name="Google Shape;657;p26"/>
            <p:cNvSpPr txBox="1"/>
            <p:nvPr/>
          </p:nvSpPr>
          <p:spPr>
            <a:xfrm>
              <a:off x="2017372" y="1852118"/>
              <a:ext cx="2079600" cy="5901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658" name="Google Shape;658;p26"/>
            <p:cNvSpPr txBox="1"/>
            <p:nvPr/>
          </p:nvSpPr>
          <p:spPr>
            <a:xfrm>
              <a:off x="2027025" y="1602950"/>
              <a:ext cx="2079600"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700" b="0" i="0" u="none" strike="noStrike" kern="0" cap="none" spc="0" normalizeH="0" baseline="0" noProof="0">
                <a:ln>
                  <a:noFill/>
                </a:ln>
                <a:solidFill>
                  <a:srgbClr val="FBB831"/>
                </a:solidFill>
                <a:effectLst/>
                <a:uLnTx/>
                <a:uFillTx/>
                <a:latin typeface="Fira Sans Extra Condensed Medium"/>
                <a:ea typeface="Fira Sans Extra Condensed Medium"/>
                <a:cs typeface="Fira Sans Extra Condensed Medium"/>
                <a:sym typeface="Fira Sans Extra Condensed Medium"/>
              </a:endParaRPr>
            </a:p>
          </p:txBody>
        </p:sp>
      </p:grpSp>
      <p:grpSp>
        <p:nvGrpSpPr>
          <p:cNvPr id="659" name="Google Shape;659;p26"/>
          <p:cNvGrpSpPr/>
          <p:nvPr/>
        </p:nvGrpSpPr>
        <p:grpSpPr>
          <a:xfrm>
            <a:off x="710274" y="3077051"/>
            <a:ext cx="3704085" cy="1132200"/>
            <a:chOff x="710274" y="3077051"/>
            <a:chExt cx="3704085" cy="1132200"/>
          </a:xfrm>
        </p:grpSpPr>
        <p:sp>
          <p:nvSpPr>
            <p:cNvPr id="660" name="Google Shape;660;p26"/>
            <p:cNvSpPr/>
            <p:nvPr/>
          </p:nvSpPr>
          <p:spPr>
            <a:xfrm>
              <a:off x="1364859" y="3152513"/>
              <a:ext cx="3049500" cy="981300"/>
            </a:xfrm>
            <a:prstGeom prst="homePlate">
              <a:avLst>
                <a:gd name="adj" fmla="val 29403"/>
              </a:avLst>
            </a:prstGeom>
            <a:solidFill>
              <a:srgbClr val="FFFFFF"/>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 name="Google Shape;661;p26"/>
            <p:cNvSpPr/>
            <p:nvPr/>
          </p:nvSpPr>
          <p:spPr>
            <a:xfrm>
              <a:off x="710274" y="3077051"/>
              <a:ext cx="1307100" cy="1132200"/>
            </a:xfrm>
            <a:prstGeom prst="hexagon">
              <a:avLst>
                <a:gd name="adj" fmla="val 28729"/>
                <a:gd name="vf" fmla="val 115470"/>
              </a:avLst>
            </a:prstGeom>
            <a:solidFill>
              <a:srgbClr val="FB8569">
                <a:alpha val="5843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 name="Google Shape;662;p26"/>
            <p:cNvSpPr/>
            <p:nvPr/>
          </p:nvSpPr>
          <p:spPr>
            <a:xfrm>
              <a:off x="883425" y="3227050"/>
              <a:ext cx="960900" cy="832200"/>
            </a:xfrm>
            <a:prstGeom prst="hexagon">
              <a:avLst>
                <a:gd name="adj" fmla="val 28729"/>
                <a:gd name="vf" fmla="val 115470"/>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 name="Google Shape;663;p26"/>
            <p:cNvSpPr txBox="1"/>
            <p:nvPr/>
          </p:nvSpPr>
          <p:spPr>
            <a:xfrm>
              <a:off x="2017372" y="3484485"/>
              <a:ext cx="2079600" cy="5901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664" name="Google Shape;664;p26"/>
            <p:cNvSpPr txBox="1"/>
            <p:nvPr/>
          </p:nvSpPr>
          <p:spPr>
            <a:xfrm>
              <a:off x="2027025" y="3211725"/>
              <a:ext cx="2079600"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700" b="0" i="0" u="none" strike="noStrike" kern="0" cap="none" spc="0" normalizeH="0" baseline="0" noProof="0">
                <a:ln>
                  <a:noFill/>
                </a:ln>
                <a:solidFill>
                  <a:srgbClr val="FB8569"/>
                </a:solidFill>
                <a:effectLst/>
                <a:uLnTx/>
                <a:uFillTx/>
                <a:latin typeface="Fira Sans Extra Condensed Medium"/>
                <a:ea typeface="Fira Sans Extra Condensed Medium"/>
                <a:cs typeface="Fira Sans Extra Condensed Medium"/>
                <a:sym typeface="Fira Sans Extra Condensed Medium"/>
              </a:endParaRPr>
            </a:p>
          </p:txBody>
        </p:sp>
      </p:grpSp>
      <p:sp>
        <p:nvSpPr>
          <p:cNvPr id="62" name="TextBox 61">
            <a:extLst>
              <a:ext uri="{FF2B5EF4-FFF2-40B4-BE49-F238E27FC236}">
                <a16:creationId xmlns:a16="http://schemas.microsoft.com/office/drawing/2014/main" id="{7F0FD9EB-02D2-42B2-B56E-BDBECA3FE05E}"/>
              </a:ext>
            </a:extLst>
          </p:cNvPr>
          <p:cNvSpPr txBox="1"/>
          <p:nvPr/>
        </p:nvSpPr>
        <p:spPr>
          <a:xfrm>
            <a:off x="2041552" y="1693596"/>
            <a:ext cx="2357507" cy="646331"/>
          </a:xfrm>
          <a:prstGeom prst="rect">
            <a:avLst/>
          </a:prstGeom>
          <a:noFill/>
        </p:spPr>
        <p:txBody>
          <a:bodyPr wrap="square">
            <a:spAutoFit/>
          </a:bodyPr>
          <a:lstStyle/>
          <a:p>
            <a:r>
              <a:rPr lang="en-US" sz="1800">
                <a:latin typeface="Times New Roman" panose="02020603050405020304" pitchFamily="18" charset="0"/>
                <a:cs typeface="Times New Roman" panose="02020603050405020304" pitchFamily="18" charset="0"/>
              </a:rPr>
              <a:t>Tương tự hay Trên - Xuống (top-down)</a:t>
            </a:r>
          </a:p>
        </p:txBody>
      </p:sp>
      <p:sp>
        <p:nvSpPr>
          <p:cNvPr id="64" name="TextBox 63">
            <a:extLst>
              <a:ext uri="{FF2B5EF4-FFF2-40B4-BE49-F238E27FC236}">
                <a16:creationId xmlns:a16="http://schemas.microsoft.com/office/drawing/2014/main" id="{01A17D9F-937C-4944-A92C-CE9820021084}"/>
              </a:ext>
            </a:extLst>
          </p:cNvPr>
          <p:cNvSpPr txBox="1"/>
          <p:nvPr/>
        </p:nvSpPr>
        <p:spPr>
          <a:xfrm>
            <a:off x="6113918" y="1823746"/>
            <a:ext cx="2254037" cy="369332"/>
          </a:xfrm>
          <a:prstGeom prst="rect">
            <a:avLst/>
          </a:prstGeom>
          <a:noFill/>
        </p:spPr>
        <p:txBody>
          <a:bodyPr wrap="square">
            <a:spAutoFit/>
          </a:bodyPr>
          <a:lstStyle/>
          <a:p>
            <a:r>
              <a:rPr lang="vi-VN" sz="1800">
                <a:latin typeface="+mj-lt"/>
              </a:rPr>
              <a:t>Dưới lên (Bottom-up)</a:t>
            </a:r>
            <a:endParaRPr lang="en-US" sz="1800">
              <a:latin typeface="+mj-lt"/>
            </a:endParaRPr>
          </a:p>
        </p:txBody>
      </p:sp>
      <p:sp>
        <p:nvSpPr>
          <p:cNvPr id="66" name="TextBox 65">
            <a:extLst>
              <a:ext uri="{FF2B5EF4-FFF2-40B4-BE49-F238E27FC236}">
                <a16:creationId xmlns:a16="http://schemas.microsoft.com/office/drawing/2014/main" id="{3935F01D-767A-425A-8944-136C8442BA10}"/>
              </a:ext>
            </a:extLst>
          </p:cNvPr>
          <p:cNvSpPr txBox="1"/>
          <p:nvPr/>
        </p:nvSpPr>
        <p:spPr>
          <a:xfrm>
            <a:off x="2044292" y="3327776"/>
            <a:ext cx="2069947" cy="646331"/>
          </a:xfrm>
          <a:prstGeom prst="rect">
            <a:avLst/>
          </a:prstGeom>
          <a:noFill/>
        </p:spPr>
        <p:txBody>
          <a:bodyPr wrap="square">
            <a:spAutoFit/>
          </a:bodyPr>
          <a:lstStyle/>
          <a:p>
            <a:r>
              <a:rPr lang="en-US" sz="1800">
                <a:latin typeface="Times New Roman" panose="02020603050405020304" pitchFamily="18" charset="0"/>
                <a:cs typeface="Times New Roman" panose="02020603050405020304" pitchFamily="18" charset="0"/>
              </a:rPr>
              <a:t>Mô hình điểm chức năng</a:t>
            </a:r>
          </a:p>
        </p:txBody>
      </p:sp>
      <p:sp>
        <p:nvSpPr>
          <p:cNvPr id="68" name="TextBox 67">
            <a:extLst>
              <a:ext uri="{FF2B5EF4-FFF2-40B4-BE49-F238E27FC236}">
                <a16:creationId xmlns:a16="http://schemas.microsoft.com/office/drawing/2014/main" id="{0EF91772-3E09-4BD9-8513-ED5DCD1F84EB}"/>
              </a:ext>
            </a:extLst>
          </p:cNvPr>
          <p:cNvSpPr txBox="1"/>
          <p:nvPr/>
        </p:nvSpPr>
        <p:spPr>
          <a:xfrm>
            <a:off x="6113918" y="3451125"/>
            <a:ext cx="1727947" cy="369332"/>
          </a:xfrm>
          <a:prstGeom prst="rect">
            <a:avLst/>
          </a:prstGeom>
          <a:noFill/>
        </p:spPr>
        <p:txBody>
          <a:bodyPr wrap="square">
            <a:spAutoFit/>
          </a:bodyPr>
          <a:lstStyle/>
          <a:p>
            <a:r>
              <a:rPr lang="en-US" sz="1800">
                <a:latin typeface="Times New Roman" panose="02020603050405020304" pitchFamily="18" charset="0"/>
                <a:cs typeface="Times New Roman" panose="02020603050405020304" pitchFamily="18" charset="0"/>
              </a:rPr>
              <a:t>Dùng Thông số</a:t>
            </a:r>
          </a:p>
        </p:txBody>
      </p:sp>
      <p:sp>
        <p:nvSpPr>
          <p:cNvPr id="6" name="TextBox 5">
            <a:extLst>
              <a:ext uri="{FF2B5EF4-FFF2-40B4-BE49-F238E27FC236}">
                <a16:creationId xmlns:a16="http://schemas.microsoft.com/office/drawing/2014/main" id="{5B847C3D-B596-4D2D-8FB0-775BB9E087C9}"/>
              </a:ext>
            </a:extLst>
          </p:cNvPr>
          <p:cNvSpPr txBox="1"/>
          <p:nvPr/>
        </p:nvSpPr>
        <p:spPr>
          <a:xfrm>
            <a:off x="1111857" y="1748795"/>
            <a:ext cx="417862" cy="584775"/>
          </a:xfrm>
          <a:prstGeom prst="rect">
            <a:avLst/>
          </a:prstGeom>
          <a:noFill/>
        </p:spPr>
        <p:txBody>
          <a:bodyPr wrap="square" rtlCol="0">
            <a:spAutoFit/>
          </a:bodyPr>
          <a:lstStyle/>
          <a:p>
            <a:r>
              <a:rPr lang="en-US" sz="3200">
                <a:solidFill>
                  <a:schemeClr val="bg1"/>
                </a:solidFill>
                <a:latin typeface="Arial Black" panose="020B0A04020102020204" pitchFamily="34" charset="0"/>
              </a:rPr>
              <a:t>1</a:t>
            </a:r>
          </a:p>
        </p:txBody>
      </p:sp>
      <p:sp>
        <p:nvSpPr>
          <p:cNvPr id="70" name="TextBox 69">
            <a:extLst>
              <a:ext uri="{FF2B5EF4-FFF2-40B4-BE49-F238E27FC236}">
                <a16:creationId xmlns:a16="http://schemas.microsoft.com/office/drawing/2014/main" id="{EA90EB67-E842-465C-8D4D-7209E5886C44}"/>
              </a:ext>
            </a:extLst>
          </p:cNvPr>
          <p:cNvSpPr txBox="1"/>
          <p:nvPr/>
        </p:nvSpPr>
        <p:spPr>
          <a:xfrm>
            <a:off x="5173985" y="1748794"/>
            <a:ext cx="417862" cy="584775"/>
          </a:xfrm>
          <a:prstGeom prst="rect">
            <a:avLst/>
          </a:prstGeom>
          <a:noFill/>
        </p:spPr>
        <p:txBody>
          <a:bodyPr wrap="square" rtlCol="0">
            <a:spAutoFit/>
          </a:bodyPr>
          <a:lstStyle/>
          <a:p>
            <a:r>
              <a:rPr lang="en-US" sz="3200">
                <a:solidFill>
                  <a:schemeClr val="bg1"/>
                </a:solidFill>
                <a:latin typeface="Arial Black" panose="020B0A04020102020204" pitchFamily="34" charset="0"/>
              </a:rPr>
              <a:t>2</a:t>
            </a:r>
          </a:p>
        </p:txBody>
      </p:sp>
      <p:sp>
        <p:nvSpPr>
          <p:cNvPr id="71" name="TextBox 70">
            <a:extLst>
              <a:ext uri="{FF2B5EF4-FFF2-40B4-BE49-F238E27FC236}">
                <a16:creationId xmlns:a16="http://schemas.microsoft.com/office/drawing/2014/main" id="{450405C8-3E60-4CB1-AED6-EADA725463E2}"/>
              </a:ext>
            </a:extLst>
          </p:cNvPr>
          <p:cNvSpPr txBox="1"/>
          <p:nvPr/>
        </p:nvSpPr>
        <p:spPr>
          <a:xfrm>
            <a:off x="5186339" y="3358553"/>
            <a:ext cx="417862" cy="584775"/>
          </a:xfrm>
          <a:prstGeom prst="rect">
            <a:avLst/>
          </a:prstGeom>
          <a:noFill/>
        </p:spPr>
        <p:txBody>
          <a:bodyPr wrap="square" rtlCol="0">
            <a:spAutoFit/>
          </a:bodyPr>
          <a:lstStyle/>
          <a:p>
            <a:r>
              <a:rPr lang="en-US" sz="3200">
                <a:solidFill>
                  <a:schemeClr val="bg1"/>
                </a:solidFill>
                <a:latin typeface="Arial Black" panose="020B0A04020102020204" pitchFamily="34" charset="0"/>
              </a:rPr>
              <a:t>4</a:t>
            </a:r>
          </a:p>
        </p:txBody>
      </p:sp>
      <p:sp>
        <p:nvSpPr>
          <p:cNvPr id="72" name="TextBox 71">
            <a:extLst>
              <a:ext uri="{FF2B5EF4-FFF2-40B4-BE49-F238E27FC236}">
                <a16:creationId xmlns:a16="http://schemas.microsoft.com/office/drawing/2014/main" id="{07ABDF91-D840-46B6-BD26-9AD0F4E3E469}"/>
              </a:ext>
            </a:extLst>
          </p:cNvPr>
          <p:cNvSpPr txBox="1"/>
          <p:nvPr/>
        </p:nvSpPr>
        <p:spPr>
          <a:xfrm>
            <a:off x="1149862" y="3343403"/>
            <a:ext cx="417862" cy="584775"/>
          </a:xfrm>
          <a:prstGeom prst="rect">
            <a:avLst/>
          </a:prstGeom>
          <a:noFill/>
        </p:spPr>
        <p:txBody>
          <a:bodyPr wrap="square" rtlCol="0">
            <a:spAutoFit/>
          </a:bodyPr>
          <a:lstStyle/>
          <a:p>
            <a:r>
              <a:rPr lang="en-US" sz="3200">
                <a:solidFill>
                  <a:schemeClr val="bg1"/>
                </a:solidFill>
                <a:latin typeface="Arial Black" panose="020B0A04020102020204" pitchFamily="34" charset="0"/>
              </a:rPr>
              <a:t>3</a:t>
            </a:r>
          </a:p>
        </p:txBody>
      </p:sp>
    </p:spTree>
    <p:extLst>
      <p:ext uri="{BB962C8B-B14F-4D97-AF65-F5344CB8AC3E}">
        <p14:creationId xmlns:p14="http://schemas.microsoft.com/office/powerpoint/2010/main" val="11391811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pSp>
        <p:nvGrpSpPr>
          <p:cNvPr id="653" name="Google Shape;653;p26"/>
          <p:cNvGrpSpPr/>
          <p:nvPr/>
        </p:nvGrpSpPr>
        <p:grpSpPr>
          <a:xfrm>
            <a:off x="1063422" y="1598604"/>
            <a:ext cx="7017156" cy="1946291"/>
            <a:chOff x="710274" y="1456476"/>
            <a:chExt cx="3703926" cy="1132200"/>
          </a:xfrm>
        </p:grpSpPr>
        <p:sp>
          <p:nvSpPr>
            <p:cNvPr id="654" name="Google Shape;654;p26"/>
            <p:cNvSpPr/>
            <p:nvPr/>
          </p:nvSpPr>
          <p:spPr>
            <a:xfrm>
              <a:off x="1364700" y="1531938"/>
              <a:ext cx="3049500" cy="981300"/>
            </a:xfrm>
            <a:prstGeom prst="homePlate">
              <a:avLst>
                <a:gd name="adj" fmla="val 29403"/>
              </a:avLst>
            </a:prstGeom>
            <a:noFill/>
            <a:ln w="762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26"/>
            <p:cNvSpPr/>
            <p:nvPr/>
          </p:nvSpPr>
          <p:spPr>
            <a:xfrm>
              <a:off x="710274" y="1456476"/>
              <a:ext cx="1307100" cy="1132200"/>
            </a:xfrm>
            <a:prstGeom prst="hexagon">
              <a:avLst>
                <a:gd name="adj" fmla="val 28729"/>
                <a:gd name="vf" fmla="val 115470"/>
              </a:avLst>
            </a:prstGeom>
            <a:solidFill>
              <a:schemeClr val="accent4">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26"/>
            <p:cNvSpPr/>
            <p:nvPr/>
          </p:nvSpPr>
          <p:spPr>
            <a:xfrm>
              <a:off x="883425" y="1606475"/>
              <a:ext cx="960900" cy="832200"/>
            </a:xfrm>
            <a:prstGeom prst="hexagon">
              <a:avLst>
                <a:gd name="adj" fmla="val 28729"/>
                <a:gd name="vf" fmla="val 115470"/>
              </a:avLst>
            </a:pr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26"/>
            <p:cNvSpPr txBox="1"/>
            <p:nvPr/>
          </p:nvSpPr>
          <p:spPr>
            <a:xfrm>
              <a:off x="2017374" y="1884514"/>
              <a:ext cx="2325614"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vi-VN" sz="3200" b="1"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Một Số Công Cụng Và Kỹ Thuật Ước Tính Chi Phí</a:t>
              </a:r>
            </a:p>
          </p:txBody>
        </p:sp>
      </p:grpSp>
      <p:sp>
        <p:nvSpPr>
          <p:cNvPr id="2" name="TextBox 1">
            <a:extLst>
              <a:ext uri="{FF2B5EF4-FFF2-40B4-BE49-F238E27FC236}">
                <a16:creationId xmlns:a16="http://schemas.microsoft.com/office/drawing/2014/main" id="{5F5183CA-DCB8-4706-89C1-EB2B778266C7}"/>
              </a:ext>
            </a:extLst>
          </p:cNvPr>
          <p:cNvSpPr txBox="1"/>
          <p:nvPr/>
        </p:nvSpPr>
        <p:spPr>
          <a:xfrm>
            <a:off x="1934325" y="2034913"/>
            <a:ext cx="554636" cy="10926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500">
                <a:solidFill>
                  <a:srgbClr val="FFFFFF"/>
                </a:solidFill>
                <a:latin typeface="Arial Black" panose="020B0A04020102020204" pitchFamily="34" charset="0"/>
              </a:rPr>
              <a:t>4</a:t>
            </a:r>
            <a:endParaRPr kumimoji="0" lang="en-US" sz="6500" b="0" i="0" u="none" strike="noStrike" kern="0" cap="none" spc="0" normalizeH="0" baseline="0" noProof="0">
              <a:ln>
                <a:noFill/>
              </a:ln>
              <a:solidFill>
                <a:srgbClr val="FFFFFF"/>
              </a:solidFill>
              <a:effectLst/>
              <a:uLnTx/>
              <a:uFillTx/>
              <a:latin typeface="Arial Black" panose="020B0A04020102020204" pitchFamily="34" charset="0"/>
              <a:cs typeface="Arial"/>
              <a:sym typeface="Arial"/>
            </a:endParaRPr>
          </a:p>
        </p:txBody>
      </p:sp>
    </p:spTree>
    <p:extLst>
      <p:ext uri="{BB962C8B-B14F-4D97-AF65-F5344CB8AC3E}">
        <p14:creationId xmlns:p14="http://schemas.microsoft.com/office/powerpoint/2010/main" val="1645818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pSp>
        <p:nvGrpSpPr>
          <p:cNvPr id="653" name="Google Shape;653;p26"/>
          <p:cNvGrpSpPr/>
          <p:nvPr/>
        </p:nvGrpSpPr>
        <p:grpSpPr>
          <a:xfrm>
            <a:off x="2017611" y="1690054"/>
            <a:ext cx="5108778" cy="1511143"/>
            <a:chOff x="710274" y="1456476"/>
            <a:chExt cx="3703926" cy="1132200"/>
          </a:xfrm>
        </p:grpSpPr>
        <p:sp>
          <p:nvSpPr>
            <p:cNvPr id="654" name="Google Shape;654;p26"/>
            <p:cNvSpPr/>
            <p:nvPr/>
          </p:nvSpPr>
          <p:spPr>
            <a:xfrm>
              <a:off x="1364700" y="1531938"/>
              <a:ext cx="3049500" cy="981300"/>
            </a:xfrm>
            <a:prstGeom prst="homePlate">
              <a:avLst>
                <a:gd name="adj" fmla="val 29403"/>
              </a:avLst>
            </a:prstGeom>
            <a:noFill/>
            <a:ln w="762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26"/>
            <p:cNvSpPr/>
            <p:nvPr/>
          </p:nvSpPr>
          <p:spPr>
            <a:xfrm>
              <a:off x="710274" y="1456476"/>
              <a:ext cx="1307100" cy="1132200"/>
            </a:xfrm>
            <a:prstGeom prst="hexagon">
              <a:avLst>
                <a:gd name="adj" fmla="val 28729"/>
                <a:gd name="vf" fmla="val 115470"/>
              </a:avLst>
            </a:prstGeom>
            <a:solidFill>
              <a:schemeClr val="accent4">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26"/>
            <p:cNvSpPr/>
            <p:nvPr/>
          </p:nvSpPr>
          <p:spPr>
            <a:xfrm>
              <a:off x="883425" y="1606475"/>
              <a:ext cx="960900" cy="832200"/>
            </a:xfrm>
            <a:prstGeom prst="hexagon">
              <a:avLst>
                <a:gd name="adj" fmla="val 28729"/>
                <a:gd name="vf" fmla="val 115470"/>
              </a:avLst>
            </a:pr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26"/>
            <p:cNvSpPr txBox="1"/>
            <p:nvPr/>
          </p:nvSpPr>
          <p:spPr>
            <a:xfrm>
              <a:off x="2052980" y="1845274"/>
              <a:ext cx="2325614"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1"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Top-down và Bottom-up</a:t>
              </a:r>
              <a:endParaRPr kumimoji="0" lang="vi-VN" sz="3200" b="1"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
        <p:nvSpPr>
          <p:cNvPr id="2" name="TextBox 1">
            <a:extLst>
              <a:ext uri="{FF2B5EF4-FFF2-40B4-BE49-F238E27FC236}">
                <a16:creationId xmlns:a16="http://schemas.microsoft.com/office/drawing/2014/main" id="{5F5183CA-DCB8-4706-89C1-EB2B778266C7}"/>
              </a:ext>
            </a:extLst>
          </p:cNvPr>
          <p:cNvSpPr txBox="1"/>
          <p:nvPr/>
        </p:nvSpPr>
        <p:spPr>
          <a:xfrm>
            <a:off x="2372368" y="2060903"/>
            <a:ext cx="1448109"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4400" b="0" i="0" u="none" strike="noStrike" kern="0" cap="none" spc="0" normalizeH="0" baseline="0" noProof="0">
                <a:ln>
                  <a:noFill/>
                </a:ln>
                <a:solidFill>
                  <a:srgbClr val="FFFFFF"/>
                </a:solidFill>
                <a:effectLst/>
                <a:uLnTx/>
                <a:uFillTx/>
                <a:latin typeface="Arial Black" panose="020B0A04020102020204" pitchFamily="34" charset="0"/>
                <a:cs typeface="Arial"/>
                <a:sym typeface="Arial"/>
              </a:rPr>
              <a:t>4.1</a:t>
            </a:r>
            <a:endParaRPr kumimoji="0" lang="en-US" sz="6500" b="0" i="0" u="none" strike="noStrike" kern="0" cap="none" spc="0" normalizeH="0" baseline="0" noProof="0">
              <a:ln>
                <a:noFill/>
              </a:ln>
              <a:solidFill>
                <a:srgbClr val="FFFFFF"/>
              </a:solidFill>
              <a:effectLst/>
              <a:uLnTx/>
              <a:uFillTx/>
              <a:latin typeface="Arial Black" panose="020B0A04020102020204" pitchFamily="34" charset="0"/>
              <a:cs typeface="Arial"/>
              <a:sym typeface="Arial"/>
            </a:endParaRPr>
          </a:p>
        </p:txBody>
      </p:sp>
    </p:spTree>
    <p:extLst>
      <p:ext uri="{BB962C8B-B14F-4D97-AF65-F5344CB8AC3E}">
        <p14:creationId xmlns:p14="http://schemas.microsoft.com/office/powerpoint/2010/main" val="35456471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27"/>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Top-down Và Bottom-up</a:t>
            </a:r>
          </a:p>
        </p:txBody>
      </p:sp>
      <p:grpSp>
        <p:nvGrpSpPr>
          <p:cNvPr id="704" name="Google Shape;704;p27"/>
          <p:cNvGrpSpPr/>
          <p:nvPr/>
        </p:nvGrpSpPr>
        <p:grpSpPr>
          <a:xfrm>
            <a:off x="3146849" y="1984521"/>
            <a:ext cx="1427268" cy="1426368"/>
            <a:chOff x="3145150" y="1332175"/>
            <a:chExt cx="1427268" cy="1426368"/>
          </a:xfrm>
        </p:grpSpPr>
        <p:sp>
          <p:nvSpPr>
            <p:cNvPr id="705" name="Google Shape;705;p27"/>
            <p:cNvSpPr/>
            <p:nvPr/>
          </p:nvSpPr>
          <p:spPr>
            <a:xfrm>
              <a:off x="3145150" y="1332175"/>
              <a:ext cx="765000" cy="765000"/>
            </a:xfrm>
            <a:prstGeom prst="ellipse">
              <a:avLst/>
            </a:prstGeom>
            <a:solidFill>
              <a:schemeClr val="accent1"/>
            </a:solidFill>
            <a:ln>
              <a:noFill/>
            </a:ln>
          </p:spPr>
          <p:txBody>
            <a:bodyPr spcFirstLastPara="1" wrap="square" lIns="0" tIns="91425" rIns="0"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500" b="0" i="0" u="none" strike="noStrike" kern="0" cap="none" spc="0" normalizeH="0" baseline="0" noProof="0">
                <a:ln>
                  <a:noFill/>
                </a:ln>
                <a:solidFill>
                  <a:srgbClr val="FFFFFF"/>
                </a:solidFill>
                <a:effectLst/>
                <a:uLnTx/>
                <a:uFillTx/>
                <a:latin typeface="Fira Sans Extra Condensed Medium"/>
                <a:ea typeface="Fira Sans Extra Condensed Medium"/>
                <a:cs typeface="Fira Sans Extra Condensed Medium"/>
                <a:sym typeface="Fira Sans Extra Condensed Medium"/>
              </a:endParaRPr>
            </a:p>
          </p:txBody>
        </p:sp>
        <p:cxnSp>
          <p:nvCxnSpPr>
            <p:cNvPr id="706" name="Google Shape;706;p27"/>
            <p:cNvCxnSpPr>
              <a:endCxn id="705" idx="5"/>
            </p:cNvCxnSpPr>
            <p:nvPr/>
          </p:nvCxnSpPr>
          <p:spPr>
            <a:xfrm rot="10800000">
              <a:off x="3798118" y="1985143"/>
              <a:ext cx="774300" cy="773400"/>
            </a:xfrm>
            <a:prstGeom prst="straightConnector1">
              <a:avLst/>
            </a:prstGeom>
            <a:noFill/>
            <a:ln w="19050" cap="flat" cmpd="sng">
              <a:solidFill>
                <a:schemeClr val="accent1"/>
              </a:solidFill>
              <a:prstDash val="solid"/>
              <a:round/>
              <a:headEnd type="none" w="med" len="med"/>
              <a:tailEnd type="none" w="med" len="med"/>
            </a:ln>
          </p:spPr>
        </p:cxnSp>
      </p:grpSp>
      <p:grpSp>
        <p:nvGrpSpPr>
          <p:cNvPr id="713" name="Google Shape;713;p27"/>
          <p:cNvGrpSpPr/>
          <p:nvPr/>
        </p:nvGrpSpPr>
        <p:grpSpPr>
          <a:xfrm>
            <a:off x="4576431" y="3260978"/>
            <a:ext cx="1422468" cy="1423668"/>
            <a:chOff x="4574732" y="2761032"/>
            <a:chExt cx="1422468" cy="1423668"/>
          </a:xfrm>
        </p:grpSpPr>
        <p:sp>
          <p:nvSpPr>
            <p:cNvPr id="714" name="Google Shape;714;p27"/>
            <p:cNvSpPr/>
            <p:nvPr/>
          </p:nvSpPr>
          <p:spPr>
            <a:xfrm>
              <a:off x="5232200" y="3419700"/>
              <a:ext cx="765000" cy="765000"/>
            </a:xfrm>
            <a:prstGeom prst="ellipse">
              <a:avLst/>
            </a:prstGeom>
            <a:solidFill>
              <a:schemeClr val="accent3"/>
            </a:solidFill>
            <a:ln>
              <a:noFill/>
            </a:ln>
          </p:spPr>
          <p:txBody>
            <a:bodyPr spcFirstLastPara="1" wrap="square" lIns="0" tIns="91425" rIns="0"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500" b="0" i="0" u="none" strike="noStrike" kern="0" cap="none" spc="0" normalizeH="0" baseline="0" noProof="0">
                <a:ln>
                  <a:noFill/>
                </a:ln>
                <a:solidFill>
                  <a:srgbClr val="FFFFFF"/>
                </a:solidFill>
                <a:effectLst/>
                <a:uLnTx/>
                <a:uFillTx/>
                <a:latin typeface="Fira Sans Extra Condensed Medium"/>
                <a:ea typeface="Fira Sans Extra Condensed Medium"/>
                <a:cs typeface="Fira Sans Extra Condensed Medium"/>
                <a:sym typeface="Fira Sans Extra Condensed Medium"/>
              </a:endParaRPr>
            </a:p>
          </p:txBody>
        </p:sp>
        <p:cxnSp>
          <p:nvCxnSpPr>
            <p:cNvPr id="715" name="Google Shape;715;p27"/>
            <p:cNvCxnSpPr>
              <a:cxnSpLocks/>
              <a:endCxn id="714" idx="1"/>
            </p:cNvCxnSpPr>
            <p:nvPr/>
          </p:nvCxnSpPr>
          <p:spPr>
            <a:xfrm>
              <a:off x="4574732" y="2761032"/>
              <a:ext cx="769500" cy="770700"/>
            </a:xfrm>
            <a:prstGeom prst="straightConnector1">
              <a:avLst/>
            </a:prstGeom>
            <a:noFill/>
            <a:ln w="19050" cap="flat" cmpd="sng">
              <a:solidFill>
                <a:schemeClr val="accent3"/>
              </a:solidFill>
              <a:prstDash val="solid"/>
              <a:round/>
              <a:headEnd type="none" w="med" len="med"/>
              <a:tailEnd type="none" w="med" len="med"/>
            </a:ln>
          </p:spPr>
        </p:cxnSp>
      </p:grpSp>
      <p:grpSp>
        <p:nvGrpSpPr>
          <p:cNvPr id="716" name="Google Shape;716;p27"/>
          <p:cNvGrpSpPr/>
          <p:nvPr/>
        </p:nvGrpSpPr>
        <p:grpSpPr>
          <a:xfrm>
            <a:off x="3987274" y="2748984"/>
            <a:ext cx="1171200" cy="1171200"/>
            <a:chOff x="5587975" y="1952850"/>
            <a:chExt cx="1171200" cy="1171200"/>
          </a:xfrm>
        </p:grpSpPr>
        <p:sp>
          <p:nvSpPr>
            <p:cNvPr id="717" name="Google Shape;717;p27"/>
            <p:cNvSpPr/>
            <p:nvPr/>
          </p:nvSpPr>
          <p:spPr>
            <a:xfrm>
              <a:off x="5587975" y="1952850"/>
              <a:ext cx="1171200" cy="1171200"/>
            </a:xfrm>
            <a:prstGeom prst="ellipse">
              <a:avLst/>
            </a:pr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 name="Google Shape;718;p27"/>
            <p:cNvSpPr/>
            <p:nvPr/>
          </p:nvSpPr>
          <p:spPr>
            <a:xfrm>
              <a:off x="5673875" y="2038750"/>
              <a:ext cx="999300" cy="999300"/>
            </a:xfrm>
            <a:prstGeom prst="ellipse">
              <a:avLst/>
            </a:prstGeom>
            <a:solidFill>
              <a:schemeClr val="lt2"/>
            </a:solidFill>
            <a:ln>
              <a:noFill/>
            </a:ln>
          </p:spPr>
          <p:txBody>
            <a:bodyPr spcFirstLastPara="1" wrap="square" lIns="0" tIns="91425" rIns="0"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 name="Google Shape;734;p27"/>
          <p:cNvGrpSpPr/>
          <p:nvPr/>
        </p:nvGrpSpPr>
        <p:grpSpPr>
          <a:xfrm>
            <a:off x="5441190" y="2197083"/>
            <a:ext cx="350431" cy="339887"/>
            <a:chOff x="3270675" y="841800"/>
            <a:chExt cx="497700" cy="482725"/>
          </a:xfrm>
        </p:grpSpPr>
        <p:sp>
          <p:nvSpPr>
            <p:cNvPr id="735" name="Google Shape;735;p27"/>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36" name="Google Shape;736;p27"/>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37" name="Google Shape;737;p27"/>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39" name="Google Shape;739;p27"/>
          <p:cNvGrpSpPr/>
          <p:nvPr/>
        </p:nvGrpSpPr>
        <p:grpSpPr>
          <a:xfrm>
            <a:off x="3359716" y="4132516"/>
            <a:ext cx="339253" cy="339253"/>
            <a:chOff x="3271200" y="1435075"/>
            <a:chExt cx="481825" cy="481825"/>
          </a:xfrm>
        </p:grpSpPr>
        <p:sp>
          <p:nvSpPr>
            <p:cNvPr id="740" name="Google Shape;740;p27"/>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41" name="Google Shape;741;p27"/>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42" name="TextBox 41">
            <a:extLst>
              <a:ext uri="{FF2B5EF4-FFF2-40B4-BE49-F238E27FC236}">
                <a16:creationId xmlns:a16="http://schemas.microsoft.com/office/drawing/2014/main" id="{2CA57083-B982-4E5B-9A9B-8DE0219B7788}"/>
              </a:ext>
            </a:extLst>
          </p:cNvPr>
          <p:cNvSpPr txBox="1"/>
          <p:nvPr/>
        </p:nvSpPr>
        <p:spPr>
          <a:xfrm>
            <a:off x="218486" y="1658975"/>
            <a:ext cx="2998913" cy="646331"/>
          </a:xfrm>
          <a:prstGeom prst="rect">
            <a:avLst/>
          </a:prstGeom>
          <a:noFill/>
        </p:spPr>
        <p:txBody>
          <a:bodyPr wrap="square">
            <a:spAutoFit/>
          </a:bodyPr>
          <a:lstStyle/>
          <a:p>
            <a:r>
              <a:rPr lang="en-US" sz="1800" b="1">
                <a:latin typeface="Times New Roman" panose="02020603050405020304" pitchFamily="18" charset="0"/>
                <a:cs typeface="Times New Roman" panose="02020603050405020304" pitchFamily="18" charset="0"/>
              </a:rPr>
              <a:t>1</a:t>
            </a:r>
            <a:r>
              <a:rPr lang="en-US" sz="1800" b="1">
                <a:latin typeface="+mj-lt"/>
              </a:rPr>
              <a:t>. </a:t>
            </a:r>
            <a:r>
              <a:rPr lang="vi-VN" sz="1800" b="1">
                <a:latin typeface="+mj-lt"/>
              </a:rPr>
              <a:t>Phương pháp từ trên xuống</a:t>
            </a:r>
            <a:endParaRPr lang="en-US" sz="1800" b="1">
              <a:latin typeface="+mj-lt"/>
            </a:endParaRPr>
          </a:p>
        </p:txBody>
      </p:sp>
      <p:sp>
        <p:nvSpPr>
          <p:cNvPr id="43" name="TextBox 42">
            <a:extLst>
              <a:ext uri="{FF2B5EF4-FFF2-40B4-BE49-F238E27FC236}">
                <a16:creationId xmlns:a16="http://schemas.microsoft.com/office/drawing/2014/main" id="{75DA4D6E-C2F3-49E7-8E14-31F438EE2D79}"/>
              </a:ext>
            </a:extLst>
          </p:cNvPr>
          <p:cNvSpPr txBox="1"/>
          <p:nvPr/>
        </p:nvSpPr>
        <p:spPr>
          <a:xfrm>
            <a:off x="6074324" y="4499980"/>
            <a:ext cx="2998913" cy="369332"/>
          </a:xfrm>
          <a:prstGeom prst="rect">
            <a:avLst/>
          </a:prstGeom>
          <a:noFill/>
        </p:spPr>
        <p:txBody>
          <a:bodyPr wrap="square">
            <a:spAutoFit/>
          </a:bodyPr>
          <a:lstStyle/>
          <a:p>
            <a:r>
              <a:rPr lang="en-US" sz="1800" b="1">
                <a:latin typeface="Times New Roman" panose="02020603050405020304" pitchFamily="18" charset="0"/>
                <a:cs typeface="Times New Roman" panose="02020603050405020304" pitchFamily="18" charset="0"/>
              </a:rPr>
              <a:t>2</a:t>
            </a:r>
            <a:r>
              <a:rPr lang="en-US" sz="1800" b="1">
                <a:latin typeface="+mj-lt"/>
              </a:rPr>
              <a:t>. </a:t>
            </a:r>
            <a:r>
              <a:rPr lang="vi-VN" sz="1800" b="1">
                <a:latin typeface="+mj-lt"/>
              </a:rPr>
              <a:t>Phương pháp từ</a:t>
            </a:r>
            <a:r>
              <a:rPr lang="en-US" sz="1800" b="1">
                <a:latin typeface="Times New Roman" panose="02020603050405020304" pitchFamily="18" charset="0"/>
                <a:cs typeface="Times New Roman" panose="02020603050405020304" pitchFamily="18" charset="0"/>
              </a:rPr>
              <a:t> dưới lên</a:t>
            </a:r>
            <a:r>
              <a:rPr lang="vi-VN" sz="1800" b="1">
                <a:latin typeface="+mj-lt"/>
              </a:rPr>
              <a:t> </a:t>
            </a:r>
            <a:endParaRPr lang="en-US" sz="1800" b="1">
              <a:latin typeface="+mj-lt"/>
            </a:endParaRPr>
          </a:p>
        </p:txBody>
      </p:sp>
      <p:sp>
        <p:nvSpPr>
          <p:cNvPr id="4" name="Arrow: Up 3">
            <a:extLst>
              <a:ext uri="{FF2B5EF4-FFF2-40B4-BE49-F238E27FC236}">
                <a16:creationId xmlns:a16="http://schemas.microsoft.com/office/drawing/2014/main" id="{5FFDD029-B8A8-4B50-A7A6-EE724732A15F}"/>
              </a:ext>
            </a:extLst>
          </p:cNvPr>
          <p:cNvSpPr/>
          <p:nvPr/>
        </p:nvSpPr>
        <p:spPr>
          <a:xfrm rot="10800000">
            <a:off x="3339322" y="2145752"/>
            <a:ext cx="379988" cy="408775"/>
          </a:xfrm>
          <a:prstGeom prst="upArrow">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Arrow: Up 46">
            <a:extLst>
              <a:ext uri="{FF2B5EF4-FFF2-40B4-BE49-F238E27FC236}">
                <a16:creationId xmlns:a16="http://schemas.microsoft.com/office/drawing/2014/main" id="{B1B2358C-C458-49BE-B579-BFDDA325A355}"/>
              </a:ext>
            </a:extLst>
          </p:cNvPr>
          <p:cNvSpPr/>
          <p:nvPr/>
        </p:nvSpPr>
        <p:spPr>
          <a:xfrm>
            <a:off x="5424793" y="4097754"/>
            <a:ext cx="379988" cy="408775"/>
          </a:xfrm>
          <a:prstGeom prst="upArrow">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392002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85"/>
        <p:cNvGrpSpPr/>
        <p:nvPr/>
      </p:nvGrpSpPr>
      <p:grpSpPr>
        <a:xfrm>
          <a:off x="0" y="0"/>
          <a:ext cx="0" cy="0"/>
          <a:chOff x="0" y="0"/>
          <a:chExt cx="0" cy="0"/>
        </a:xfrm>
      </p:grpSpPr>
      <p:sp>
        <p:nvSpPr>
          <p:cNvPr id="786" name="Google Shape;786;p29"/>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Ưu Điểm và Nhược Điểm</a:t>
            </a:r>
          </a:p>
        </p:txBody>
      </p:sp>
      <p:grpSp>
        <p:nvGrpSpPr>
          <p:cNvPr id="792" name="Google Shape;792;p29"/>
          <p:cNvGrpSpPr/>
          <p:nvPr/>
        </p:nvGrpSpPr>
        <p:grpSpPr>
          <a:xfrm>
            <a:off x="4524075" y="1366832"/>
            <a:ext cx="3248313" cy="538475"/>
            <a:chOff x="4524063" y="2001006"/>
            <a:chExt cx="1897769" cy="538475"/>
          </a:xfrm>
        </p:grpSpPr>
        <p:sp>
          <p:nvSpPr>
            <p:cNvPr id="793" name="Google Shape;793;p29"/>
            <p:cNvSpPr/>
            <p:nvPr/>
          </p:nvSpPr>
          <p:spPr>
            <a:xfrm>
              <a:off x="4998850" y="2071550"/>
              <a:ext cx="1422982" cy="397375"/>
            </a:xfrm>
            <a:custGeom>
              <a:avLst/>
              <a:gdLst/>
              <a:ahLst/>
              <a:cxnLst/>
              <a:rect l="l" t="t" r="r" b="b"/>
              <a:pathLst>
                <a:path w="66116" h="15895" fill="none" extrusionOk="0">
                  <a:moveTo>
                    <a:pt x="0" y="15895"/>
                  </a:moveTo>
                  <a:lnTo>
                    <a:pt x="66116" y="15895"/>
                  </a:lnTo>
                  <a:lnTo>
                    <a:pt x="60436" y="7858"/>
                  </a:lnTo>
                  <a:lnTo>
                    <a:pt x="66116" y="0"/>
                  </a:lnTo>
                  <a:lnTo>
                    <a:pt x="0" y="0"/>
                  </a:lnTo>
                  <a:close/>
                </a:path>
              </a:pathLst>
            </a:custGeom>
            <a:ln w="57150">
              <a:headEnd type="none" w="sm" len="sm"/>
              <a:tailEnd type="none" w="sm" len="sm"/>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1"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794" name="Google Shape;794;p29"/>
            <p:cNvSpPr/>
            <p:nvPr/>
          </p:nvSpPr>
          <p:spPr>
            <a:xfrm>
              <a:off x="4524063" y="2001006"/>
              <a:ext cx="560213" cy="538475"/>
            </a:xfrm>
            <a:custGeom>
              <a:avLst/>
              <a:gdLst/>
              <a:ahLst/>
              <a:cxnLst/>
              <a:rect l="l" t="t" r="r" b="b"/>
              <a:pathLst>
                <a:path w="22409" h="21539" extrusionOk="0">
                  <a:moveTo>
                    <a:pt x="1" y="0"/>
                  </a:moveTo>
                  <a:lnTo>
                    <a:pt x="1" y="21539"/>
                  </a:lnTo>
                  <a:lnTo>
                    <a:pt x="22408" y="21539"/>
                  </a:lnTo>
                  <a:lnTo>
                    <a:pt x="2240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5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 name="Google Shape;804;p29"/>
          <p:cNvGrpSpPr/>
          <p:nvPr/>
        </p:nvGrpSpPr>
        <p:grpSpPr>
          <a:xfrm>
            <a:off x="1371612" y="1366832"/>
            <a:ext cx="3248338" cy="538775"/>
            <a:chOff x="2722199" y="1366850"/>
            <a:chExt cx="1897739" cy="538775"/>
          </a:xfrm>
        </p:grpSpPr>
        <p:sp>
          <p:nvSpPr>
            <p:cNvPr id="805" name="Google Shape;805;p29"/>
            <p:cNvSpPr/>
            <p:nvPr/>
          </p:nvSpPr>
          <p:spPr>
            <a:xfrm>
              <a:off x="2722199" y="1437675"/>
              <a:ext cx="1422982" cy="397100"/>
            </a:xfrm>
            <a:custGeom>
              <a:avLst/>
              <a:gdLst/>
              <a:ahLst/>
              <a:cxnLst/>
              <a:rect l="l" t="t" r="r" b="b"/>
              <a:pathLst>
                <a:path w="66116" h="15884" fill="none" extrusionOk="0">
                  <a:moveTo>
                    <a:pt x="66116" y="15884"/>
                  </a:moveTo>
                  <a:lnTo>
                    <a:pt x="1" y="15884"/>
                  </a:lnTo>
                  <a:lnTo>
                    <a:pt x="5680" y="7847"/>
                  </a:lnTo>
                  <a:lnTo>
                    <a:pt x="1" y="1"/>
                  </a:lnTo>
                  <a:lnTo>
                    <a:pt x="66116" y="1"/>
                  </a:lnTo>
                  <a:close/>
                </a:path>
              </a:pathLst>
            </a:custGeom>
            <a:ln w="57150">
              <a:headEnd type="none" w="sm" len="sm"/>
              <a:tailEnd type="none" w="sm" len="s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1"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806" name="Google Shape;806;p29"/>
            <p:cNvSpPr/>
            <p:nvPr/>
          </p:nvSpPr>
          <p:spPr>
            <a:xfrm>
              <a:off x="4059738" y="1366850"/>
              <a:ext cx="560200" cy="538775"/>
            </a:xfrm>
            <a:custGeom>
              <a:avLst/>
              <a:gdLst/>
              <a:ahLst/>
              <a:cxnLst/>
              <a:rect l="l" t="t" r="r" b="b"/>
              <a:pathLst>
                <a:path w="22408" h="21551" extrusionOk="0">
                  <a:moveTo>
                    <a:pt x="0" y="0"/>
                  </a:moveTo>
                  <a:lnTo>
                    <a:pt x="0" y="21550"/>
                  </a:lnTo>
                  <a:lnTo>
                    <a:pt x="22408" y="21550"/>
                  </a:lnTo>
                  <a:lnTo>
                    <a:pt x="2240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300" b="0" i="0" u="none" strike="noStrike" kern="0" cap="none" spc="0" normalizeH="0" baseline="0" noProof="0">
                <a:ln>
                  <a:noFill/>
                </a:ln>
                <a:solidFill>
                  <a:srgbClr val="FFFFFF"/>
                </a:solidFill>
                <a:effectLst/>
                <a:uLnTx/>
                <a:uFillTx/>
                <a:latin typeface="Roboto"/>
                <a:ea typeface="Roboto"/>
                <a:cs typeface="Roboto"/>
                <a:sym typeface="Roboto"/>
              </a:endParaRPr>
            </a:p>
          </p:txBody>
        </p:sp>
      </p:grpSp>
      <p:grpSp>
        <p:nvGrpSpPr>
          <p:cNvPr id="811" name="Google Shape;811;p29"/>
          <p:cNvGrpSpPr/>
          <p:nvPr/>
        </p:nvGrpSpPr>
        <p:grpSpPr>
          <a:xfrm>
            <a:off x="4177942" y="2752187"/>
            <a:ext cx="313601" cy="304165"/>
            <a:chOff x="3270675" y="841800"/>
            <a:chExt cx="497700" cy="482725"/>
          </a:xfrm>
        </p:grpSpPr>
        <p:sp>
          <p:nvSpPr>
            <p:cNvPr id="812" name="Google Shape;812;p2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813" name="Google Shape;813;p2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814" name="Google Shape;814;p2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815" name="Google Shape;815;p29"/>
          <p:cNvSpPr/>
          <p:nvPr/>
        </p:nvSpPr>
        <p:spPr>
          <a:xfrm>
            <a:off x="4657075" y="2127930"/>
            <a:ext cx="303598" cy="284632"/>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816" name="Google Shape;816;p29"/>
          <p:cNvGrpSpPr/>
          <p:nvPr/>
        </p:nvGrpSpPr>
        <p:grpSpPr>
          <a:xfrm>
            <a:off x="4657075" y="3386320"/>
            <a:ext cx="303598" cy="303598"/>
            <a:chOff x="3271200" y="1435075"/>
            <a:chExt cx="481825" cy="481825"/>
          </a:xfrm>
        </p:grpSpPr>
        <p:sp>
          <p:nvSpPr>
            <p:cNvPr id="817" name="Google Shape;817;p2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818" name="Google Shape;818;p2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819" name="Google Shape;819;p29"/>
          <p:cNvGrpSpPr/>
          <p:nvPr/>
        </p:nvGrpSpPr>
        <p:grpSpPr>
          <a:xfrm>
            <a:off x="4185795" y="4020193"/>
            <a:ext cx="297896" cy="297896"/>
            <a:chOff x="6239925" y="2032450"/>
            <a:chExt cx="472775" cy="472775"/>
          </a:xfrm>
        </p:grpSpPr>
        <p:sp>
          <p:nvSpPr>
            <p:cNvPr id="820" name="Google Shape;820;p2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821" name="Google Shape;821;p2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2" name="TextBox 1">
            <a:extLst>
              <a:ext uri="{FF2B5EF4-FFF2-40B4-BE49-F238E27FC236}">
                <a16:creationId xmlns:a16="http://schemas.microsoft.com/office/drawing/2014/main" id="{74820161-D62E-4FD8-A744-D83065D77081}"/>
              </a:ext>
            </a:extLst>
          </p:cNvPr>
          <p:cNvSpPr txBox="1"/>
          <p:nvPr/>
        </p:nvSpPr>
        <p:spPr>
          <a:xfrm>
            <a:off x="371806" y="1927979"/>
            <a:ext cx="4152269" cy="31393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vi-VN" sz="1800" b="1"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Ưu điểm:</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Nhanh, đơn giản</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lang="en-US" sz="1800">
                <a:latin typeface="Times New Roman" panose="02020603050405020304" pitchFamily="18" charset="0"/>
              </a:rPr>
              <a:t>K</a:t>
            </a: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há chính xác</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Không liên quan </a:t>
            </a:r>
            <a:r>
              <a:rPr kumimoji="0" lang="en-US"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n</a:t>
            </a: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hiều người khác nhau</a:t>
            </a:r>
            <a:endParaRPr kumimoji="0" lang="en-US"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vi-VN" sz="1800" b="1"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Nhược điểm:</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Gây ra phản ứng tiêu cực cho người bên dưới, giảm hiệu quả công việc</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Mang tính chủ quan</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Người lập dự toán sử dụng dữ liệu không còn phù hợp với thực tế</a:t>
            </a:r>
          </a:p>
        </p:txBody>
      </p:sp>
      <p:sp>
        <p:nvSpPr>
          <p:cNvPr id="39" name="TextBox 38">
            <a:extLst>
              <a:ext uri="{FF2B5EF4-FFF2-40B4-BE49-F238E27FC236}">
                <a16:creationId xmlns:a16="http://schemas.microsoft.com/office/drawing/2014/main" id="{794FA43F-1BC7-4F4A-9AAB-818C59E1CC17}"/>
              </a:ext>
            </a:extLst>
          </p:cNvPr>
          <p:cNvSpPr txBox="1"/>
          <p:nvPr/>
        </p:nvSpPr>
        <p:spPr>
          <a:xfrm>
            <a:off x="4747620" y="1943684"/>
            <a:ext cx="4288007" cy="313932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vi-VN" sz="1800" b="1"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Ưu điểm:</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Chi tiết, cụ thể</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Tạo động lực</a:t>
            </a:r>
            <a:r>
              <a:rPr kumimoji="0" lang="en-US"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 </a:t>
            </a: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vào việc lập kế hoạch</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Tránh được sự mâu thuẫn</a:t>
            </a:r>
            <a:endParaRPr kumimoji="0" lang="en-US"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vi-VN" sz="1800" b="1"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Nhược điểm:</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Phức tạp và tốn thời gian</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Xác định chi phí không đúng thực tế</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Thu thập thông tin khó khăn do ý kiến chủ quan của nhiều nhân viên.</a:t>
            </a:r>
          </a:p>
          <a:p>
            <a:pPr marL="285750" marR="0" lvl="0" indent="-2857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kumimoji="0" lang="vi-VN" sz="18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 Đôi khi còn thiếu rõ ràng và kiểm soát.</a:t>
            </a:r>
          </a:p>
        </p:txBody>
      </p:sp>
      <p:sp>
        <p:nvSpPr>
          <p:cNvPr id="787" name="Google Shape;787;p29"/>
          <p:cNvSpPr/>
          <p:nvPr/>
        </p:nvSpPr>
        <p:spPr>
          <a:xfrm>
            <a:off x="4524075" y="1276369"/>
            <a:ext cx="95875" cy="3894244"/>
          </a:xfrm>
          <a:custGeom>
            <a:avLst/>
            <a:gdLst/>
            <a:ahLst/>
            <a:cxnLst/>
            <a:rect l="l" t="t" r="r" b="b"/>
            <a:pathLst>
              <a:path w="3835" h="137351" extrusionOk="0">
                <a:moveTo>
                  <a:pt x="1918" y="0"/>
                </a:moveTo>
                <a:cubicBezTo>
                  <a:pt x="858" y="0"/>
                  <a:pt x="1" y="857"/>
                  <a:pt x="1" y="1917"/>
                </a:cubicBezTo>
                <a:lnTo>
                  <a:pt x="1" y="137350"/>
                </a:lnTo>
                <a:lnTo>
                  <a:pt x="3835" y="137350"/>
                </a:lnTo>
                <a:lnTo>
                  <a:pt x="3835" y="1917"/>
                </a:lnTo>
                <a:cubicBezTo>
                  <a:pt x="3835" y="857"/>
                  <a:pt x="2977" y="0"/>
                  <a:pt x="1918" y="0"/>
                </a:cubicBezTo>
                <a:close/>
              </a:path>
            </a:pathLst>
          </a:custGeom>
          <a:solidFill>
            <a:srgbClr val="AFBD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 name="TextBox 2">
            <a:extLst>
              <a:ext uri="{FF2B5EF4-FFF2-40B4-BE49-F238E27FC236}">
                <a16:creationId xmlns:a16="http://schemas.microsoft.com/office/drawing/2014/main" id="{E550B6FE-8232-4A7E-8CCC-8EFA8AB46644}"/>
              </a:ext>
            </a:extLst>
          </p:cNvPr>
          <p:cNvSpPr txBox="1"/>
          <p:nvPr/>
        </p:nvSpPr>
        <p:spPr>
          <a:xfrm>
            <a:off x="5806918" y="1451397"/>
            <a:ext cx="1286633" cy="369332"/>
          </a:xfrm>
          <a:prstGeom prst="rect">
            <a:avLst/>
          </a:prstGeom>
          <a:noFill/>
        </p:spPr>
        <p:txBody>
          <a:bodyPr wrap="square" rtlCol="0">
            <a:spAutoFit/>
          </a:bodyPr>
          <a:lstStyle/>
          <a:p>
            <a:r>
              <a:rPr lang="en-US" sz="1800" b="1">
                <a:latin typeface="Times New Roman" panose="02020603050405020304" pitchFamily="18" charset="0"/>
                <a:cs typeface="Times New Roman" panose="02020603050405020304" pitchFamily="18" charset="0"/>
              </a:rPr>
              <a:t>Bottom-up</a:t>
            </a:r>
          </a:p>
        </p:txBody>
      </p:sp>
      <p:sp>
        <p:nvSpPr>
          <p:cNvPr id="27" name="TextBox 26">
            <a:extLst>
              <a:ext uri="{FF2B5EF4-FFF2-40B4-BE49-F238E27FC236}">
                <a16:creationId xmlns:a16="http://schemas.microsoft.com/office/drawing/2014/main" id="{628CC3C2-B6F7-489D-BCD6-EA54BD7FAD30}"/>
              </a:ext>
            </a:extLst>
          </p:cNvPr>
          <p:cNvSpPr txBox="1"/>
          <p:nvPr/>
        </p:nvSpPr>
        <p:spPr>
          <a:xfrm>
            <a:off x="2016032" y="1451397"/>
            <a:ext cx="1286633" cy="369332"/>
          </a:xfrm>
          <a:prstGeom prst="rect">
            <a:avLst/>
          </a:prstGeom>
          <a:noFill/>
        </p:spPr>
        <p:txBody>
          <a:bodyPr wrap="square" rtlCol="0">
            <a:spAutoFit/>
          </a:bodyPr>
          <a:lstStyle/>
          <a:p>
            <a:r>
              <a:rPr lang="en-US" sz="1800" b="1">
                <a:latin typeface="Times New Roman" panose="02020603050405020304" pitchFamily="18" charset="0"/>
                <a:cs typeface="Times New Roman" panose="02020603050405020304" pitchFamily="18" charset="0"/>
              </a:rPr>
              <a:t>Top-down</a:t>
            </a:r>
          </a:p>
        </p:txBody>
      </p:sp>
    </p:spTree>
    <p:extLst>
      <p:ext uri="{BB962C8B-B14F-4D97-AF65-F5344CB8AC3E}">
        <p14:creationId xmlns:p14="http://schemas.microsoft.com/office/powerpoint/2010/main" val="17788066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pSp>
        <p:nvGrpSpPr>
          <p:cNvPr id="653" name="Google Shape;653;p26"/>
          <p:cNvGrpSpPr/>
          <p:nvPr/>
        </p:nvGrpSpPr>
        <p:grpSpPr>
          <a:xfrm>
            <a:off x="2017611" y="1690054"/>
            <a:ext cx="5108778" cy="1511143"/>
            <a:chOff x="710274" y="1456476"/>
            <a:chExt cx="3703926" cy="1132200"/>
          </a:xfrm>
        </p:grpSpPr>
        <p:sp>
          <p:nvSpPr>
            <p:cNvPr id="654" name="Google Shape;654;p26"/>
            <p:cNvSpPr/>
            <p:nvPr/>
          </p:nvSpPr>
          <p:spPr>
            <a:xfrm>
              <a:off x="1364700" y="1531938"/>
              <a:ext cx="3049500" cy="981300"/>
            </a:xfrm>
            <a:prstGeom prst="homePlate">
              <a:avLst>
                <a:gd name="adj" fmla="val 29403"/>
              </a:avLst>
            </a:prstGeom>
            <a:noFill/>
            <a:ln w="762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26"/>
            <p:cNvSpPr/>
            <p:nvPr/>
          </p:nvSpPr>
          <p:spPr>
            <a:xfrm>
              <a:off x="710274" y="1456476"/>
              <a:ext cx="1307100" cy="1132200"/>
            </a:xfrm>
            <a:prstGeom prst="hexagon">
              <a:avLst>
                <a:gd name="adj" fmla="val 28729"/>
                <a:gd name="vf" fmla="val 115470"/>
              </a:avLst>
            </a:prstGeom>
            <a:solidFill>
              <a:schemeClr val="accent4">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26"/>
            <p:cNvSpPr/>
            <p:nvPr/>
          </p:nvSpPr>
          <p:spPr>
            <a:xfrm>
              <a:off x="883425" y="1606475"/>
              <a:ext cx="960900" cy="832200"/>
            </a:xfrm>
            <a:prstGeom prst="hexagon">
              <a:avLst>
                <a:gd name="adj" fmla="val 28729"/>
                <a:gd name="vf" fmla="val 115470"/>
              </a:avLst>
            </a:pr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26"/>
            <p:cNvSpPr txBox="1"/>
            <p:nvPr/>
          </p:nvSpPr>
          <p:spPr>
            <a:xfrm>
              <a:off x="2052980" y="1845274"/>
              <a:ext cx="2325614"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3200" b="1">
                  <a:latin typeface="Times New Roman" panose="02020603050405020304" pitchFamily="18" charset="0"/>
                  <a:ea typeface="Fira Sans Extra Condensed Medium"/>
                  <a:cs typeface="Times New Roman" panose="02020603050405020304" pitchFamily="18" charset="0"/>
                  <a:sym typeface="Fira Sans Extra Condensed Medium"/>
                </a:rPr>
                <a:t>Mô Hình COCOMO</a:t>
              </a:r>
              <a:endParaRPr kumimoji="0" lang="vi-VN" sz="3200" b="1"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
        <p:nvSpPr>
          <p:cNvPr id="2" name="TextBox 1">
            <a:extLst>
              <a:ext uri="{FF2B5EF4-FFF2-40B4-BE49-F238E27FC236}">
                <a16:creationId xmlns:a16="http://schemas.microsoft.com/office/drawing/2014/main" id="{5F5183CA-DCB8-4706-89C1-EB2B778266C7}"/>
              </a:ext>
            </a:extLst>
          </p:cNvPr>
          <p:cNvSpPr txBox="1"/>
          <p:nvPr/>
        </p:nvSpPr>
        <p:spPr>
          <a:xfrm>
            <a:off x="2372368" y="2060903"/>
            <a:ext cx="1448109"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4400" b="0" i="0" u="none" strike="noStrike" kern="0" cap="none" spc="0" normalizeH="0" baseline="0" noProof="0">
                <a:ln>
                  <a:noFill/>
                </a:ln>
                <a:solidFill>
                  <a:srgbClr val="FFFFFF"/>
                </a:solidFill>
                <a:effectLst/>
                <a:uLnTx/>
                <a:uFillTx/>
                <a:latin typeface="Arial Black" panose="020B0A04020102020204" pitchFamily="34" charset="0"/>
                <a:cs typeface="Arial"/>
                <a:sym typeface="Arial"/>
              </a:rPr>
              <a:t>4.2</a:t>
            </a:r>
            <a:endParaRPr kumimoji="0" lang="en-US" sz="6500" b="0" i="0" u="none" strike="noStrike" kern="0" cap="none" spc="0" normalizeH="0" baseline="0" noProof="0">
              <a:ln>
                <a:noFill/>
              </a:ln>
              <a:solidFill>
                <a:srgbClr val="FFFFFF"/>
              </a:solidFill>
              <a:effectLst/>
              <a:uLnTx/>
              <a:uFillTx/>
              <a:latin typeface="Arial Black" panose="020B0A04020102020204" pitchFamily="34" charset="0"/>
              <a:cs typeface="Arial"/>
              <a:sym typeface="Arial"/>
            </a:endParaRPr>
          </a:p>
        </p:txBody>
      </p:sp>
    </p:spTree>
    <p:extLst>
      <p:ext uri="{BB962C8B-B14F-4D97-AF65-F5344CB8AC3E}">
        <p14:creationId xmlns:p14="http://schemas.microsoft.com/office/powerpoint/2010/main" val="6607533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0" name="Google Shape;210;p18"/>
          <p:cNvGrpSpPr/>
          <p:nvPr/>
        </p:nvGrpSpPr>
        <p:grpSpPr>
          <a:xfrm>
            <a:off x="710275" y="1452275"/>
            <a:ext cx="3861900" cy="471900"/>
            <a:chOff x="710275" y="1452275"/>
            <a:chExt cx="3861900" cy="471900"/>
          </a:xfrm>
        </p:grpSpPr>
        <p:sp>
          <p:nvSpPr>
            <p:cNvPr id="211" name="Google Shape;211;p18"/>
            <p:cNvSpPr/>
            <p:nvPr/>
          </p:nvSpPr>
          <p:spPr>
            <a:xfrm>
              <a:off x="710275" y="1452275"/>
              <a:ext cx="3861900" cy="471900"/>
            </a:xfrm>
            <a:prstGeom prst="roundRect">
              <a:avLst>
                <a:gd name="adj" fmla="val 50000"/>
              </a:avLst>
            </a:prstGeom>
            <a:solidFill>
              <a:schemeClr val="accent1"/>
            </a:solidFill>
            <a:ln>
              <a:noFill/>
            </a:ln>
          </p:spPr>
          <p:txBody>
            <a:bodyPr spcFirstLastPara="1" wrap="square" lIns="64007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213" name="Google Shape;213;p18"/>
            <p:cNvSpPr/>
            <p:nvPr/>
          </p:nvSpPr>
          <p:spPr>
            <a:xfrm>
              <a:off x="773579" y="1498027"/>
              <a:ext cx="380400" cy="3804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8" name="Google Shape;218;p18"/>
          <p:cNvGrpSpPr/>
          <p:nvPr/>
        </p:nvGrpSpPr>
        <p:grpSpPr>
          <a:xfrm>
            <a:off x="4572087" y="1452275"/>
            <a:ext cx="3861900" cy="1086081"/>
            <a:chOff x="4572087" y="1452275"/>
            <a:chExt cx="3861900" cy="1086081"/>
          </a:xfrm>
        </p:grpSpPr>
        <p:sp>
          <p:nvSpPr>
            <p:cNvPr id="219" name="Google Shape;219;p18"/>
            <p:cNvSpPr/>
            <p:nvPr/>
          </p:nvSpPr>
          <p:spPr>
            <a:xfrm>
              <a:off x="4572087" y="1452275"/>
              <a:ext cx="3861900" cy="471900"/>
            </a:xfrm>
            <a:prstGeom prst="roundRect">
              <a:avLst>
                <a:gd name="adj" fmla="val 50000"/>
              </a:avLst>
            </a:prstGeom>
            <a:solidFill>
              <a:schemeClr val="accent3"/>
            </a:solidFill>
            <a:ln>
              <a:noFill/>
            </a:ln>
          </p:spPr>
          <p:txBody>
            <a:bodyPr spcFirstLastPara="1" wrap="square" lIns="91425" tIns="91425" rIns="5486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220" name="Google Shape;220;p18"/>
            <p:cNvSpPr txBox="1"/>
            <p:nvPr/>
          </p:nvSpPr>
          <p:spPr>
            <a:xfrm>
              <a:off x="6168763" y="2003456"/>
              <a:ext cx="2265000" cy="5349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221" name="Google Shape;221;p18"/>
            <p:cNvSpPr/>
            <p:nvPr/>
          </p:nvSpPr>
          <p:spPr>
            <a:xfrm>
              <a:off x="7990183" y="1498014"/>
              <a:ext cx="380400" cy="3804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41" name="Google Shape;241;p18"/>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Mô Hình COCOMO</a:t>
            </a:r>
            <a:endParaRPr b="1">
              <a:latin typeface="Times New Roman" panose="02020603050405020304" pitchFamily="18" charset="0"/>
              <a:cs typeface="Times New Roman" panose="02020603050405020304" pitchFamily="18" charset="0"/>
            </a:endParaRPr>
          </a:p>
        </p:txBody>
      </p:sp>
      <p:grpSp>
        <p:nvGrpSpPr>
          <p:cNvPr id="242" name="Google Shape;242;p18"/>
          <p:cNvGrpSpPr/>
          <p:nvPr/>
        </p:nvGrpSpPr>
        <p:grpSpPr>
          <a:xfrm>
            <a:off x="3229375" y="1413975"/>
            <a:ext cx="2685300" cy="2685300"/>
            <a:chOff x="3229375" y="1413975"/>
            <a:chExt cx="2685300" cy="2685300"/>
          </a:xfrm>
        </p:grpSpPr>
        <p:sp>
          <p:nvSpPr>
            <p:cNvPr id="243" name="Google Shape;243;p18"/>
            <p:cNvSpPr/>
            <p:nvPr/>
          </p:nvSpPr>
          <p:spPr>
            <a:xfrm>
              <a:off x="3229375" y="1413975"/>
              <a:ext cx="2685300" cy="26853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 name="Google Shape;244;p18"/>
            <p:cNvSpPr/>
            <p:nvPr/>
          </p:nvSpPr>
          <p:spPr>
            <a:xfrm>
              <a:off x="3479913" y="1664525"/>
              <a:ext cx="2184300" cy="2184300"/>
            </a:xfrm>
            <a:prstGeom prst="ellipse">
              <a:avLst/>
            </a:prstGeom>
            <a:noFill/>
            <a:ln w="9525" cap="flat" cmpd="sng">
              <a:solidFill>
                <a:srgbClr val="000000"/>
              </a:solidFill>
              <a:prstDash val="dash"/>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 name="Google Shape;245;p18"/>
            <p:cNvSpPr/>
            <p:nvPr/>
          </p:nvSpPr>
          <p:spPr>
            <a:xfrm>
              <a:off x="3666663" y="1851275"/>
              <a:ext cx="1810800" cy="1810800"/>
            </a:xfrm>
            <a:prstGeom prst="ellipse">
              <a:avLst/>
            </a:prstGeom>
            <a:solidFill>
              <a:schemeClr val="accent6"/>
            </a:solidFill>
            <a:ln>
              <a:noFill/>
            </a:ln>
          </p:spPr>
          <p:txBody>
            <a:bodyPr spcFirstLastPara="1" wrap="square" lIns="91425" tIns="457200"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000" b="0" i="0" u="none" strike="noStrike" kern="0" cap="none" spc="0" normalizeH="0" baseline="0" noProof="0">
                <a:ln>
                  <a:noFill/>
                </a:ln>
                <a:solidFill>
                  <a:srgbClr val="FFFFFF"/>
                </a:solidFill>
                <a:effectLst/>
                <a:uLnTx/>
                <a:uFillTx/>
                <a:latin typeface="Times New Roman" panose="02020603050405020304" pitchFamily="18" charset="0"/>
                <a:ea typeface="Roboto"/>
                <a:cs typeface="Times New Roman" panose="02020603050405020304" pitchFamily="18" charset="0"/>
                <a:sym typeface="Roboto"/>
              </a:endParaRPr>
            </a:p>
          </p:txBody>
        </p:sp>
      </p:grpSp>
      <p:sp>
        <p:nvSpPr>
          <p:cNvPr id="2" name="TextBox 1">
            <a:extLst>
              <a:ext uri="{FF2B5EF4-FFF2-40B4-BE49-F238E27FC236}">
                <a16:creationId xmlns:a16="http://schemas.microsoft.com/office/drawing/2014/main" id="{8C70CEC5-4404-43FE-8CEB-0DB4CECD1FF6}"/>
              </a:ext>
            </a:extLst>
          </p:cNvPr>
          <p:cNvSpPr txBox="1"/>
          <p:nvPr/>
        </p:nvSpPr>
        <p:spPr>
          <a:xfrm>
            <a:off x="329585" y="2358600"/>
            <a:ext cx="3280480" cy="1938992"/>
          </a:xfrm>
          <a:prstGeom prst="rect">
            <a:avLst/>
          </a:prstGeom>
          <a:noFill/>
        </p:spPr>
        <p:txBody>
          <a:bodyPr wrap="square" rtlCol="0">
            <a:spAutoFit/>
          </a:bodyPr>
          <a:lstStyle/>
          <a:p>
            <a:r>
              <a:rPr lang="vi-VN" sz="2000">
                <a:latin typeface="+mj-lt"/>
              </a:rPr>
              <a:t>COCOMO là mô hình do Barry Boehm thiết kế nhằm dự báo (ước tính) số NGƯỜITHÁNG (manmonths) trong triển khai sản phẩm phần mềm.</a:t>
            </a:r>
            <a:endParaRPr lang="en-US" sz="2000">
              <a:latin typeface="+mj-lt"/>
            </a:endParaRPr>
          </a:p>
        </p:txBody>
      </p:sp>
      <p:sp>
        <p:nvSpPr>
          <p:cNvPr id="41" name="TextBox 40">
            <a:extLst>
              <a:ext uri="{FF2B5EF4-FFF2-40B4-BE49-F238E27FC236}">
                <a16:creationId xmlns:a16="http://schemas.microsoft.com/office/drawing/2014/main" id="{B78D4E89-B318-4F48-9C5D-BEE4E2FBEAD8}"/>
              </a:ext>
            </a:extLst>
          </p:cNvPr>
          <p:cNvSpPr txBox="1"/>
          <p:nvPr/>
        </p:nvSpPr>
        <p:spPr>
          <a:xfrm>
            <a:off x="5741326" y="2358600"/>
            <a:ext cx="3280480" cy="2246769"/>
          </a:xfrm>
          <a:prstGeom prst="rect">
            <a:avLst/>
          </a:prstGeom>
          <a:noFill/>
        </p:spPr>
        <p:txBody>
          <a:bodyPr wrap="square" rtlCol="0">
            <a:spAutoFit/>
          </a:bodyPr>
          <a:lstStyle/>
          <a:p>
            <a:r>
              <a:rPr lang="vi-VN" sz="2000">
                <a:latin typeface="+mj-lt"/>
              </a:rPr>
              <a:t>Mô hình này dựa trên khảo sát (nghiên cứu) 60 dự</a:t>
            </a:r>
            <a:r>
              <a:rPr lang="en-US" sz="2000">
                <a:latin typeface="+mj-lt"/>
              </a:rPr>
              <a:t> </a:t>
            </a:r>
            <a:r>
              <a:rPr lang="vi-VN" sz="2000">
                <a:latin typeface="+mj-lt"/>
              </a:rPr>
              <a:t>án tại công ty TRW, Northrop Grumman cuối năm 2002. Chương trình được viết bằng ngôn ngữ PL/I, từ 2000 đến 100,000 dòng lệnh.</a:t>
            </a:r>
            <a:endParaRPr lang="en-US" sz="2000">
              <a:latin typeface="+mj-lt"/>
            </a:endParaRPr>
          </a:p>
        </p:txBody>
      </p:sp>
      <p:grpSp>
        <p:nvGrpSpPr>
          <p:cNvPr id="42" name="Google Shape;1133;p36">
            <a:extLst>
              <a:ext uri="{FF2B5EF4-FFF2-40B4-BE49-F238E27FC236}">
                <a16:creationId xmlns:a16="http://schemas.microsoft.com/office/drawing/2014/main" id="{C99CDD36-7F4C-4A54-A69D-DA6F7040DC2B}"/>
              </a:ext>
            </a:extLst>
          </p:cNvPr>
          <p:cNvGrpSpPr/>
          <p:nvPr/>
        </p:nvGrpSpPr>
        <p:grpSpPr>
          <a:xfrm>
            <a:off x="4104422" y="2320300"/>
            <a:ext cx="977611" cy="818506"/>
            <a:chOff x="3716358" y="1544655"/>
            <a:chExt cx="361971" cy="314958"/>
          </a:xfrm>
        </p:grpSpPr>
        <p:sp>
          <p:nvSpPr>
            <p:cNvPr id="43" name="Google Shape;1134;p36">
              <a:extLst>
                <a:ext uri="{FF2B5EF4-FFF2-40B4-BE49-F238E27FC236}">
                  <a16:creationId xmlns:a16="http://schemas.microsoft.com/office/drawing/2014/main" id="{AE3E2794-A56B-4FB9-967D-3BBFA57CE1CD}"/>
                </a:ext>
              </a:extLst>
            </p:cNvPr>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35;p36">
              <a:extLst>
                <a:ext uri="{FF2B5EF4-FFF2-40B4-BE49-F238E27FC236}">
                  <a16:creationId xmlns:a16="http://schemas.microsoft.com/office/drawing/2014/main" id="{F9CC47EF-EEB0-483B-A2B3-99DB5C997E9F}"/>
                </a:ext>
              </a:extLst>
            </p:cNvPr>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36;p36">
              <a:extLst>
                <a:ext uri="{FF2B5EF4-FFF2-40B4-BE49-F238E27FC236}">
                  <a16:creationId xmlns:a16="http://schemas.microsoft.com/office/drawing/2014/main" id="{AA327752-A6FE-4411-9248-CA9FDD0689E3}"/>
                </a:ext>
              </a:extLst>
            </p:cNvPr>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37;p36">
              <a:extLst>
                <a:ext uri="{FF2B5EF4-FFF2-40B4-BE49-F238E27FC236}">
                  <a16:creationId xmlns:a16="http://schemas.microsoft.com/office/drawing/2014/main" id="{1972C176-4475-4D71-B7BC-6436D71FA680}"/>
                </a:ext>
              </a:extLst>
            </p:cNvPr>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38;p36">
              <a:extLst>
                <a:ext uri="{FF2B5EF4-FFF2-40B4-BE49-F238E27FC236}">
                  <a16:creationId xmlns:a16="http://schemas.microsoft.com/office/drawing/2014/main" id="{419E00D0-1CDE-4F77-977A-FDDA880E5D0C}"/>
                </a:ext>
              </a:extLst>
            </p:cNvPr>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1139;p36">
              <a:extLst>
                <a:ext uri="{FF2B5EF4-FFF2-40B4-BE49-F238E27FC236}">
                  <a16:creationId xmlns:a16="http://schemas.microsoft.com/office/drawing/2014/main" id="{F4EEE37E-9192-4A11-90E3-3B45C860DF2F}"/>
                </a:ext>
              </a:extLst>
            </p:cNvPr>
            <p:cNvGrpSpPr/>
            <p:nvPr/>
          </p:nvGrpSpPr>
          <p:grpSpPr>
            <a:xfrm>
              <a:off x="3716358" y="1544655"/>
              <a:ext cx="361971" cy="314958"/>
              <a:chOff x="3716358" y="1544655"/>
              <a:chExt cx="361971" cy="314958"/>
            </a:xfrm>
          </p:grpSpPr>
          <p:sp>
            <p:nvSpPr>
              <p:cNvPr id="49" name="Google Shape;1140;p36">
                <a:extLst>
                  <a:ext uri="{FF2B5EF4-FFF2-40B4-BE49-F238E27FC236}">
                    <a16:creationId xmlns:a16="http://schemas.microsoft.com/office/drawing/2014/main" id="{1EC674D6-BC33-4C1C-AF8F-D760161359B5}"/>
                  </a:ext>
                </a:extLst>
              </p:cNvPr>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41;p36">
                <a:extLst>
                  <a:ext uri="{FF2B5EF4-FFF2-40B4-BE49-F238E27FC236}">
                    <a16:creationId xmlns:a16="http://schemas.microsoft.com/office/drawing/2014/main" id="{E98A6AAA-98CA-4437-B56A-B260D728CCCF}"/>
                  </a:ext>
                </a:extLst>
              </p:cNvPr>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42;p36">
                <a:extLst>
                  <a:ext uri="{FF2B5EF4-FFF2-40B4-BE49-F238E27FC236}">
                    <a16:creationId xmlns:a16="http://schemas.microsoft.com/office/drawing/2014/main" id="{720F105E-550A-4D14-A767-4D4CA259129E}"/>
                  </a:ext>
                </a:extLst>
              </p:cNvPr>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43;p36">
                <a:extLst>
                  <a:ext uri="{FF2B5EF4-FFF2-40B4-BE49-F238E27FC236}">
                    <a16:creationId xmlns:a16="http://schemas.microsoft.com/office/drawing/2014/main" id="{4B95A1D3-A3CF-4185-9011-0A3F81BD24DD}"/>
                  </a:ext>
                </a:extLst>
              </p:cNvPr>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44;p36">
                <a:extLst>
                  <a:ext uri="{FF2B5EF4-FFF2-40B4-BE49-F238E27FC236}">
                    <a16:creationId xmlns:a16="http://schemas.microsoft.com/office/drawing/2014/main" id="{34FD07C8-CCDC-4130-901D-EBB5766D2FA8}"/>
                  </a:ext>
                </a:extLst>
              </p:cNvPr>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6457884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1189" name="Google Shape;1189;p38"/>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Mô Hình COCOMO Cơ Bản</a:t>
            </a:r>
            <a:endParaRPr b="1">
              <a:latin typeface="Times New Roman" panose="02020603050405020304" pitchFamily="18" charset="0"/>
              <a:cs typeface="Times New Roman" panose="02020603050405020304" pitchFamily="18" charset="0"/>
            </a:endParaRPr>
          </a:p>
        </p:txBody>
      </p:sp>
      <p:grpSp>
        <p:nvGrpSpPr>
          <p:cNvPr id="1190" name="Google Shape;1190;p38"/>
          <p:cNvGrpSpPr/>
          <p:nvPr/>
        </p:nvGrpSpPr>
        <p:grpSpPr>
          <a:xfrm>
            <a:off x="217357" y="1349118"/>
            <a:ext cx="2121109" cy="2368443"/>
            <a:chOff x="710263" y="1475375"/>
            <a:chExt cx="1651808" cy="2867388"/>
          </a:xfrm>
        </p:grpSpPr>
        <p:sp>
          <p:nvSpPr>
            <p:cNvPr id="1191" name="Google Shape;1191;p38"/>
            <p:cNvSpPr/>
            <p:nvPr/>
          </p:nvSpPr>
          <p:spPr>
            <a:xfrm>
              <a:off x="710263" y="2113046"/>
              <a:ext cx="169219" cy="185025"/>
            </a:xfrm>
            <a:custGeom>
              <a:avLst/>
              <a:gdLst/>
              <a:ahLst/>
              <a:cxnLst/>
              <a:rect l="l" t="t" r="r" b="b"/>
              <a:pathLst>
                <a:path w="5728" h="6263" extrusionOk="0">
                  <a:moveTo>
                    <a:pt x="5394" y="0"/>
                  </a:moveTo>
                  <a:lnTo>
                    <a:pt x="0" y="834"/>
                  </a:lnTo>
                  <a:lnTo>
                    <a:pt x="5727" y="6263"/>
                  </a:lnTo>
                  <a:lnTo>
                    <a:pt x="5727" y="6263"/>
                  </a:lnTo>
                  <a:lnTo>
                    <a:pt x="5394" y="0"/>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38"/>
            <p:cNvSpPr/>
            <p:nvPr/>
          </p:nvSpPr>
          <p:spPr>
            <a:xfrm>
              <a:off x="1064103" y="4173169"/>
              <a:ext cx="179766" cy="169574"/>
            </a:xfrm>
            <a:custGeom>
              <a:avLst/>
              <a:gdLst/>
              <a:ahLst/>
              <a:cxnLst/>
              <a:rect l="l" t="t" r="r" b="b"/>
              <a:pathLst>
                <a:path w="6085" h="5740" extrusionOk="0">
                  <a:moveTo>
                    <a:pt x="6084" y="1"/>
                  </a:moveTo>
                  <a:lnTo>
                    <a:pt x="0" y="703"/>
                  </a:lnTo>
                  <a:lnTo>
                    <a:pt x="4798" y="5739"/>
                  </a:lnTo>
                  <a:lnTo>
                    <a:pt x="6084" y="1"/>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38"/>
            <p:cNvSpPr/>
            <p:nvPr/>
          </p:nvSpPr>
          <p:spPr>
            <a:xfrm>
              <a:off x="1891336" y="4173169"/>
              <a:ext cx="179766" cy="169574"/>
            </a:xfrm>
            <a:custGeom>
              <a:avLst/>
              <a:gdLst/>
              <a:ahLst/>
              <a:cxnLst/>
              <a:rect l="l" t="t" r="r" b="b"/>
              <a:pathLst>
                <a:path w="6085" h="5740" extrusionOk="0">
                  <a:moveTo>
                    <a:pt x="1" y="1"/>
                  </a:moveTo>
                  <a:lnTo>
                    <a:pt x="1287" y="5739"/>
                  </a:lnTo>
                  <a:lnTo>
                    <a:pt x="6085" y="703"/>
                  </a:lnTo>
                  <a:lnTo>
                    <a:pt x="1" y="1"/>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38"/>
            <p:cNvSpPr/>
            <p:nvPr/>
          </p:nvSpPr>
          <p:spPr>
            <a:xfrm>
              <a:off x="1875148" y="1475375"/>
              <a:ext cx="158673" cy="139322"/>
            </a:xfrm>
            <a:custGeom>
              <a:avLst/>
              <a:gdLst/>
              <a:ahLst/>
              <a:cxnLst/>
              <a:rect l="l" t="t" r="r" b="b"/>
              <a:pathLst>
                <a:path w="5371" h="4716" extrusionOk="0">
                  <a:moveTo>
                    <a:pt x="953" y="0"/>
                  </a:moveTo>
                  <a:lnTo>
                    <a:pt x="1" y="4715"/>
                  </a:lnTo>
                  <a:lnTo>
                    <a:pt x="5371" y="4715"/>
                  </a:lnTo>
                  <a:lnTo>
                    <a:pt x="953" y="0"/>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38"/>
            <p:cNvSpPr/>
            <p:nvPr/>
          </p:nvSpPr>
          <p:spPr>
            <a:xfrm>
              <a:off x="816850" y="1569217"/>
              <a:ext cx="1545220" cy="2633274"/>
            </a:xfrm>
            <a:custGeom>
              <a:avLst/>
              <a:gdLst/>
              <a:ahLst/>
              <a:cxnLst/>
              <a:rect l="l" t="t" r="r" b="b"/>
              <a:pathLst>
                <a:path w="52305" h="84285" extrusionOk="0">
                  <a:moveTo>
                    <a:pt x="0" y="0"/>
                  </a:moveTo>
                  <a:lnTo>
                    <a:pt x="0" y="84284"/>
                  </a:lnTo>
                  <a:lnTo>
                    <a:pt x="52304" y="84284"/>
                  </a:lnTo>
                  <a:lnTo>
                    <a:pt x="52304" y="0"/>
                  </a:lnTo>
                  <a:close/>
                </a:path>
              </a:pathLst>
            </a:custGeom>
            <a:solidFill>
              <a:schemeClr val="lt2"/>
            </a:solidFill>
            <a:ln>
              <a:noFill/>
            </a:ln>
          </p:spPr>
          <p:txBody>
            <a:bodyPr spcFirstLastPara="1" wrap="square" lIns="182875" tIns="91425" rIns="18287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196" name="Google Shape;1196;p38"/>
            <p:cNvSpPr/>
            <p:nvPr/>
          </p:nvSpPr>
          <p:spPr>
            <a:xfrm>
              <a:off x="710263" y="1475375"/>
              <a:ext cx="1193133" cy="662343"/>
            </a:xfrm>
            <a:custGeom>
              <a:avLst/>
              <a:gdLst/>
              <a:ahLst/>
              <a:cxnLst/>
              <a:rect l="l" t="t" r="r" b="b"/>
              <a:pathLst>
                <a:path w="40387" h="22420" extrusionOk="0">
                  <a:moveTo>
                    <a:pt x="0" y="0"/>
                  </a:moveTo>
                  <a:lnTo>
                    <a:pt x="0" y="22420"/>
                  </a:lnTo>
                  <a:lnTo>
                    <a:pt x="35898" y="22420"/>
                  </a:lnTo>
                  <a:cubicBezTo>
                    <a:pt x="38374" y="22420"/>
                    <a:pt x="40386" y="20407"/>
                    <a:pt x="40386" y="17931"/>
                  </a:cubicBezTo>
                  <a:lnTo>
                    <a:pt x="4038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38"/>
            <p:cNvSpPr/>
            <p:nvPr/>
          </p:nvSpPr>
          <p:spPr>
            <a:xfrm>
              <a:off x="1205840" y="3787689"/>
              <a:ext cx="723555"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2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38"/>
            <p:cNvSpPr txBox="1"/>
            <p:nvPr/>
          </p:nvSpPr>
          <p:spPr>
            <a:xfrm>
              <a:off x="860010" y="2451050"/>
              <a:ext cx="1458900" cy="4296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a:ln>
                    <a:noFill/>
                  </a:ln>
                  <a:solidFill>
                    <a:schemeClr val="tx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COCOMO</a:t>
              </a:r>
              <a:endParaRPr kumimoji="0" sz="2800" b="0" i="0" u="none" strike="noStrike" kern="0" cap="none" spc="0" normalizeH="0" baseline="0" noProof="0">
                <a:ln>
                  <a:noFill/>
                </a:ln>
                <a:solidFill>
                  <a:schemeClr val="tx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1199" name="Google Shape;1199;p38"/>
            <p:cNvSpPr txBox="1"/>
            <p:nvPr/>
          </p:nvSpPr>
          <p:spPr>
            <a:xfrm>
              <a:off x="860010" y="2842251"/>
              <a:ext cx="1458900" cy="632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6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rPr>
                <a:t>Cơ Bản</a:t>
              </a:r>
              <a:endParaRPr kumimoji="0" sz="26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grpSp>
      <p:sp>
        <p:nvSpPr>
          <p:cNvPr id="60" name="Google Shape;988;p33">
            <a:extLst>
              <a:ext uri="{FF2B5EF4-FFF2-40B4-BE49-F238E27FC236}">
                <a16:creationId xmlns:a16="http://schemas.microsoft.com/office/drawing/2014/main" id="{5997B66C-B0E4-476C-89C8-0D36376C23AE}"/>
              </a:ext>
            </a:extLst>
          </p:cNvPr>
          <p:cNvSpPr/>
          <p:nvPr/>
        </p:nvSpPr>
        <p:spPr>
          <a:xfrm>
            <a:off x="1120185" y="3334841"/>
            <a:ext cx="387153" cy="330377"/>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947B89CC-F4B0-4AA0-B03D-A2896F203C57}"/>
              </a:ext>
            </a:extLst>
          </p:cNvPr>
          <p:cNvSpPr txBox="1"/>
          <p:nvPr/>
        </p:nvSpPr>
        <p:spPr>
          <a:xfrm>
            <a:off x="2796466" y="1267524"/>
            <a:ext cx="6055226" cy="646331"/>
          </a:xfrm>
          <a:prstGeom prst="rect">
            <a:avLst/>
          </a:prstGeom>
          <a:noFill/>
        </p:spPr>
        <p:txBody>
          <a:bodyPr wrap="square" rtlCol="0">
            <a:spAutoFit/>
          </a:bodyPr>
          <a:lstStyle/>
          <a:p>
            <a:pPr marL="342900" indent="-342900">
              <a:buFont typeface="Wingdings" panose="05000000000000000000" pitchFamily="2" charset="2"/>
              <a:buChar char="q"/>
            </a:pPr>
            <a:r>
              <a:rPr lang="vi-VN" sz="1800">
                <a:latin typeface="+mj-lt"/>
              </a:rPr>
              <a:t>COCOMO cơ bản rất tốt cho Ước tính chi phí thô, dễ dàng và nhanh.</a:t>
            </a:r>
            <a:endParaRPr lang="en-US" sz="1800">
              <a:latin typeface="+mj-lt"/>
            </a:endParaRP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3302CAAD-1243-47E5-9D44-B8E71D852B55}"/>
                  </a:ext>
                </a:extLst>
              </p:cNvPr>
              <p:cNvSpPr txBox="1"/>
              <p:nvPr/>
            </p:nvSpPr>
            <p:spPr>
              <a:xfrm>
                <a:off x="3820994" y="1913855"/>
                <a:ext cx="5343193" cy="1757276"/>
              </a:xfrm>
              <a:prstGeom prst="rect">
                <a:avLst/>
              </a:prstGeom>
              <a:noFill/>
            </p:spPr>
            <p:txBody>
              <a:bodyPr wrap="square" rtlCol="0">
                <a:spAutoFit/>
              </a:bodyPr>
              <a:lstStyle/>
              <a:p>
                <a:pPr>
                  <a:lnSpc>
                    <a:spcPct val="107000"/>
                  </a:lnSpc>
                  <a:spcAft>
                    <a:spcPts val="8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Phương trình của COCOMO cơ bản có dạng:</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14:m>
                  <m:oMathPara xmlns:m="http://schemas.openxmlformats.org/officeDocument/2006/math">
                    <m:oMathParaPr>
                      <m:jc m:val="centerGroup"/>
                    </m:oMathParaPr>
                    <m:oMath xmlns:m="http://schemas.openxmlformats.org/officeDocument/2006/math">
                      <m:r>
                        <a:rPr lang="en-US" sz="1800" i="1" smtClean="0">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𝐸</m:t>
                      </m:r>
                      <m:r>
                        <a:rPr lang="en-US" sz="1800" i="1" smtClean="0">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𝑎</m:t>
                          </m:r>
                        </m:e>
                        <m:sub>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𝑏</m:t>
                          </m:r>
                        </m:sub>
                      </m:sSub>
                      <m:sSub>
                        <m:sSubPr>
                          <m:ctrlP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ctrlPr>
                        </m:sSubPr>
                        <m:e>
                          <m:sSup>
                            <m:sSupPr>
                              <m:ctrlP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ctrlPr>
                            </m:sSupPr>
                            <m:e>
                              <m:d>
                                <m:dPr>
                                  <m:ctrlP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𝐾𝐿𝑂𝐶</m:t>
                                  </m:r>
                                </m:e>
                              </m:d>
                            </m:e>
                            <m:sup>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𝑏</m:t>
                              </m:r>
                            </m:sup>
                          </m:sSup>
                        </m:e>
                        <m:sub>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𝑏</m:t>
                          </m:r>
                        </m:sub>
                      </m:sSub>
                    </m:oMath>
                  </m:oMathPara>
                </a14:m>
                <a:endPar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endParaRPr>
              </a:p>
              <a:p>
                <a:pPr algn="ctr">
                  <a:lnSpc>
                    <a:spcPct val="107000"/>
                  </a:lnSpc>
                  <a:spcAft>
                    <a:spcPts val="800"/>
                  </a:spcAft>
                </a:pPr>
                <a14:m>
                  <m:oMathPara xmlns:m="http://schemas.openxmlformats.org/officeDocument/2006/math">
                    <m:oMathParaPr>
                      <m:jc m:val="centerGroup"/>
                    </m:oMathParaPr>
                    <m:oMath xmlns:m="http://schemas.openxmlformats.org/officeDocument/2006/math">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𝐷</m:t>
                      </m:r>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𝑐</m:t>
                          </m:r>
                        </m:e>
                        <m:sub>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𝑏</m:t>
                          </m:r>
                        </m:sub>
                      </m:sSub>
                      <m:sSub>
                        <m:sSubPr>
                          <m:ctrlP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ctrlPr>
                        </m:sSubPr>
                        <m:e>
                          <m:sSup>
                            <m:sSupPr>
                              <m:ctrlP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ctrlPr>
                            </m:sSupPr>
                            <m:e>
                              <m:d>
                                <m:dPr>
                                  <m:ctrlP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ctrlPr>
                                </m:dPr>
                                <m:e>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𝐸</m:t>
                                  </m:r>
                                </m:e>
                              </m:d>
                            </m:e>
                            <m:sup>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𝑑</m:t>
                              </m:r>
                            </m:sup>
                          </m:sSup>
                        </m:e>
                        <m:sub>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𝑏</m:t>
                          </m:r>
                        </m:sub>
                      </m:sSub>
                    </m:oMath>
                  </m:oMathPara>
                </a14:m>
                <a:endParaRPr lang="en-US" sz="180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14:m>
                  <m:oMathPara xmlns:m="http://schemas.openxmlformats.org/officeDocument/2006/math">
                    <m:oMathParaPr>
                      <m:jc m:val="centerGroup"/>
                    </m:oMathParaPr>
                    <m:oMath xmlns:m="http://schemas.openxmlformats.org/officeDocument/2006/math">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𝑃</m:t>
                      </m:r>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𝐸</m:t>
                      </m:r>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m:t>
                      </m:r>
                      <m:r>
                        <a:rPr lang="en-US" sz="1800" i="1">
                          <a:solidFill>
                            <a:srgbClr val="FF0000"/>
                          </a:solidFill>
                          <a:effectLst/>
                          <a:latin typeface="Cambria Math" panose="02040503050406030204" pitchFamily="18" charset="0"/>
                          <a:ea typeface="Calibri" panose="020F0502020204030204" pitchFamily="34" charset="0"/>
                          <a:cs typeface="Times New Roman" panose="02020603050405020304" pitchFamily="18" charset="0"/>
                        </a:rPr>
                        <m:t>𝐷</m:t>
                      </m:r>
                    </m:oMath>
                  </m:oMathPara>
                </a14:m>
                <a:endParaRPr lang="en-US" sz="180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3" name="TextBox 2">
                <a:extLst>
                  <a:ext uri="{FF2B5EF4-FFF2-40B4-BE49-F238E27FC236}">
                    <a16:creationId xmlns:a16="http://schemas.microsoft.com/office/drawing/2014/main" id="{3302CAAD-1243-47E5-9D44-B8E71D852B55}"/>
                  </a:ext>
                </a:extLst>
              </p:cNvPr>
              <p:cNvSpPr txBox="1">
                <a:spLocks noRot="1" noChangeAspect="1" noMove="1" noResize="1" noEditPoints="1" noAdjustHandles="1" noChangeArrowheads="1" noChangeShapeType="1" noTextEdit="1"/>
              </p:cNvSpPr>
              <p:nvPr/>
            </p:nvSpPr>
            <p:spPr>
              <a:xfrm>
                <a:off x="3820994" y="1913855"/>
                <a:ext cx="5343193" cy="1757276"/>
              </a:xfrm>
              <a:prstGeom prst="rect">
                <a:avLst/>
              </a:prstGeom>
              <a:blipFill>
                <a:blip r:embed="rId3"/>
                <a:stretch>
                  <a:fillRect l="-1027" t="-2083"/>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AE8B451C-E8FD-473C-A64E-F7972E6405F1}"/>
              </a:ext>
            </a:extLst>
          </p:cNvPr>
          <p:cNvPicPr>
            <a:picLocks noChangeAspect="1"/>
          </p:cNvPicPr>
          <p:nvPr/>
        </p:nvPicPr>
        <p:blipFill>
          <a:blip r:embed="rId4"/>
          <a:stretch>
            <a:fillRect/>
          </a:stretch>
        </p:blipFill>
        <p:spPr>
          <a:xfrm>
            <a:off x="3674866" y="3726059"/>
            <a:ext cx="6608387" cy="1448352"/>
          </a:xfrm>
          <a:prstGeom prst="rect">
            <a:avLst/>
          </a:prstGeom>
        </p:spPr>
      </p:pic>
    </p:spTree>
    <p:extLst>
      <p:ext uri="{BB962C8B-B14F-4D97-AF65-F5344CB8AC3E}">
        <p14:creationId xmlns:p14="http://schemas.microsoft.com/office/powerpoint/2010/main" val="365404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6"/>
        <p:cNvGrpSpPr/>
        <p:nvPr/>
      </p:nvGrpSpPr>
      <p:grpSpPr>
        <a:xfrm>
          <a:off x="0" y="0"/>
          <a:ext cx="0" cy="0"/>
          <a:chOff x="0" y="0"/>
          <a:chExt cx="0" cy="0"/>
        </a:xfrm>
      </p:grpSpPr>
      <p:sp>
        <p:nvSpPr>
          <p:cNvPr id="1167" name="Google Shape;1167;p37"/>
          <p:cNvSpPr/>
          <p:nvPr/>
        </p:nvSpPr>
        <p:spPr>
          <a:xfrm>
            <a:off x="4572000" y="499175"/>
            <a:ext cx="3984352" cy="793275"/>
          </a:xfrm>
          <a:custGeom>
            <a:avLst/>
            <a:gdLst/>
            <a:ahLst/>
            <a:cxnLst/>
            <a:rect l="l" t="t" r="r" b="b"/>
            <a:pathLst>
              <a:path w="80333" h="27766" extrusionOk="0">
                <a:moveTo>
                  <a:pt x="1" y="0"/>
                </a:moveTo>
                <a:lnTo>
                  <a:pt x="1" y="27766"/>
                </a:lnTo>
                <a:lnTo>
                  <a:pt x="80332" y="27766"/>
                </a:lnTo>
                <a:lnTo>
                  <a:pt x="80332" y="0"/>
                </a:lnTo>
                <a:close/>
              </a:path>
            </a:pathLst>
          </a:custGeom>
          <a:solidFill>
            <a:schemeClr val="accent1"/>
          </a:solidFill>
          <a:ln>
            <a:noFill/>
          </a:ln>
        </p:spPr>
        <p:txBody>
          <a:bodyPr spcFirstLastPara="1" wrap="square" lIns="457200" tIns="91425" rIns="457200"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2000" b="0" i="0" u="none" strike="noStrike" kern="0" cap="none" spc="0" normalizeH="0" baseline="0" noProof="0">
                <a:ln>
                  <a:noFill/>
                </a:ln>
                <a:solidFill>
                  <a:schemeClr val="bg1"/>
                </a:solidFill>
                <a:effectLst/>
                <a:uLnTx/>
                <a:uFillTx/>
                <a:latin typeface="Times New Roman" panose="02020603050405020304" pitchFamily="18" charset="0"/>
                <a:ea typeface="Roboto"/>
                <a:cs typeface="Times New Roman" panose="02020603050405020304" pitchFamily="18" charset="0"/>
                <a:sym typeface="Roboto"/>
              </a:rPr>
              <a:t>1. Tầm Quan Trọng Của Việc Quản Lý Dự Án</a:t>
            </a:r>
          </a:p>
        </p:txBody>
      </p:sp>
      <p:sp>
        <p:nvSpPr>
          <p:cNvPr id="1168" name="Google Shape;1168;p37"/>
          <p:cNvSpPr/>
          <p:nvPr/>
        </p:nvSpPr>
        <p:spPr>
          <a:xfrm>
            <a:off x="4571999" y="2683775"/>
            <a:ext cx="4008125" cy="793275"/>
          </a:xfrm>
          <a:custGeom>
            <a:avLst/>
            <a:gdLst/>
            <a:ahLst/>
            <a:cxnLst/>
            <a:rect l="l" t="t" r="r" b="b"/>
            <a:pathLst>
              <a:path w="80333" h="27766" extrusionOk="0">
                <a:moveTo>
                  <a:pt x="1" y="0"/>
                </a:moveTo>
                <a:lnTo>
                  <a:pt x="1" y="27765"/>
                </a:lnTo>
                <a:lnTo>
                  <a:pt x="80332" y="27765"/>
                </a:lnTo>
                <a:lnTo>
                  <a:pt x="80332" y="0"/>
                </a:lnTo>
                <a:close/>
              </a:path>
            </a:pathLst>
          </a:custGeom>
          <a:solidFill>
            <a:schemeClr val="accent3"/>
          </a:solidFill>
          <a:ln>
            <a:noFill/>
          </a:ln>
        </p:spPr>
        <p:txBody>
          <a:bodyPr spcFirstLastPara="1" wrap="square" lIns="457200" tIns="91425" rIns="457200"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2000">
                <a:solidFill>
                  <a:schemeClr val="bg1"/>
                </a:solidFill>
                <a:latin typeface="Times New Roman" panose="02020603050405020304" pitchFamily="18" charset="0"/>
                <a:ea typeface="Roboto"/>
                <a:cs typeface="Times New Roman" panose="02020603050405020304" pitchFamily="18" charset="0"/>
                <a:sym typeface="Roboto"/>
              </a:rPr>
              <a:t>3. Quy Trình Quản Lý Ngân Sách Dự Án</a:t>
            </a:r>
            <a:endParaRPr kumimoji="0" lang="en-US" sz="2000" b="0" i="0" u="none" strike="noStrike" kern="0" cap="none" spc="0" normalizeH="0" baseline="0" noProof="0">
              <a:ln>
                <a:noFill/>
              </a:ln>
              <a:solidFill>
                <a:schemeClr val="bg1"/>
              </a:solidFill>
              <a:effectLst/>
              <a:uLnTx/>
              <a:uFillTx/>
              <a:latin typeface="Times New Roman" panose="02020603050405020304" pitchFamily="18" charset="0"/>
              <a:ea typeface="Roboto"/>
              <a:cs typeface="Times New Roman" panose="02020603050405020304" pitchFamily="18" charset="0"/>
              <a:sym typeface="Roboto"/>
            </a:endParaRPr>
          </a:p>
        </p:txBody>
      </p:sp>
      <p:sp>
        <p:nvSpPr>
          <p:cNvPr id="1169" name="Google Shape;1169;p37"/>
          <p:cNvSpPr/>
          <p:nvPr/>
        </p:nvSpPr>
        <p:spPr>
          <a:xfrm>
            <a:off x="4572000" y="3776075"/>
            <a:ext cx="4008126" cy="793275"/>
          </a:xfrm>
          <a:custGeom>
            <a:avLst/>
            <a:gdLst/>
            <a:ahLst/>
            <a:cxnLst/>
            <a:rect l="l" t="t" r="r" b="b"/>
            <a:pathLst>
              <a:path w="80333" h="27766" extrusionOk="0">
                <a:moveTo>
                  <a:pt x="1" y="0"/>
                </a:moveTo>
                <a:lnTo>
                  <a:pt x="1" y="27765"/>
                </a:lnTo>
                <a:lnTo>
                  <a:pt x="80332" y="27765"/>
                </a:lnTo>
                <a:lnTo>
                  <a:pt x="80332" y="0"/>
                </a:lnTo>
                <a:close/>
              </a:path>
            </a:pathLst>
          </a:custGeom>
          <a:solidFill>
            <a:schemeClr val="accent4"/>
          </a:solidFill>
          <a:ln>
            <a:noFill/>
          </a:ln>
        </p:spPr>
        <p:txBody>
          <a:bodyPr spcFirstLastPara="1" wrap="square" lIns="457200" tIns="91425" rIns="457200"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vi-VN" sz="2000" b="0" i="0" u="none" strike="noStrike" kern="0" cap="none" spc="0" normalizeH="0" baseline="0" noProof="0">
                <a:ln>
                  <a:noFill/>
                </a:ln>
                <a:solidFill>
                  <a:schemeClr val="bg1"/>
                </a:solidFill>
                <a:effectLst/>
                <a:uLnTx/>
                <a:uFillTx/>
                <a:latin typeface="Times New Roman" panose="02020603050405020304" pitchFamily="18" charset="0"/>
                <a:ea typeface="Roboto"/>
                <a:cs typeface="Times New Roman" panose="02020603050405020304" pitchFamily="18" charset="0"/>
                <a:sym typeface="Roboto"/>
              </a:rPr>
              <a:t>4. Một Số Công Cụ Và Phương Pháp Ước Tính Chi Phí</a:t>
            </a:r>
          </a:p>
        </p:txBody>
      </p:sp>
      <p:sp>
        <p:nvSpPr>
          <p:cNvPr id="1170" name="Google Shape;1170;p37"/>
          <p:cNvSpPr/>
          <p:nvPr/>
        </p:nvSpPr>
        <p:spPr>
          <a:xfrm>
            <a:off x="4571999" y="1591475"/>
            <a:ext cx="3984353" cy="793275"/>
          </a:xfrm>
          <a:custGeom>
            <a:avLst/>
            <a:gdLst/>
            <a:ahLst/>
            <a:cxnLst/>
            <a:rect l="l" t="t" r="r" b="b"/>
            <a:pathLst>
              <a:path w="80333" h="27766" extrusionOk="0">
                <a:moveTo>
                  <a:pt x="1" y="0"/>
                </a:moveTo>
                <a:lnTo>
                  <a:pt x="1" y="27765"/>
                </a:lnTo>
                <a:lnTo>
                  <a:pt x="80332" y="27765"/>
                </a:lnTo>
                <a:lnTo>
                  <a:pt x="80332" y="0"/>
                </a:lnTo>
                <a:close/>
              </a:path>
            </a:pathLst>
          </a:custGeom>
          <a:solidFill>
            <a:schemeClr val="accent2"/>
          </a:solidFill>
          <a:ln>
            <a:noFill/>
          </a:ln>
        </p:spPr>
        <p:txBody>
          <a:bodyPr spcFirstLastPara="1" wrap="square" lIns="457200" tIns="91425" rIns="457200"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2000">
                <a:solidFill>
                  <a:schemeClr val="bg1"/>
                </a:solidFill>
                <a:latin typeface="Times New Roman" panose="02020603050405020304" pitchFamily="18" charset="0"/>
                <a:ea typeface="Roboto"/>
                <a:cs typeface="Times New Roman" panose="02020603050405020304" pitchFamily="18" charset="0"/>
                <a:sym typeface="Roboto"/>
              </a:rPr>
              <a:t>2. Thế Nào Là Chi Phí Và Quản Lý Chi Phí Dự Án</a:t>
            </a:r>
            <a:endParaRPr kumimoji="0" lang="en-US" sz="2000" b="0" i="0" u="none" strike="noStrike" kern="0" cap="none" spc="0" normalizeH="0" baseline="0" noProof="0">
              <a:ln>
                <a:noFill/>
              </a:ln>
              <a:solidFill>
                <a:schemeClr val="bg1"/>
              </a:solidFill>
              <a:effectLst/>
              <a:uLnTx/>
              <a:uFillTx/>
              <a:latin typeface="Times New Roman" panose="02020603050405020304" pitchFamily="18" charset="0"/>
              <a:ea typeface="Roboto"/>
              <a:cs typeface="Times New Roman" panose="02020603050405020304" pitchFamily="18" charset="0"/>
              <a:sym typeface="Roboto"/>
            </a:endParaRPr>
          </a:p>
        </p:txBody>
      </p:sp>
      <p:sp>
        <p:nvSpPr>
          <p:cNvPr id="1171" name="Google Shape;1171;p37"/>
          <p:cNvSpPr/>
          <p:nvPr/>
        </p:nvSpPr>
        <p:spPr>
          <a:xfrm>
            <a:off x="8081312" y="935962"/>
            <a:ext cx="952800" cy="952800"/>
          </a:xfrm>
          <a:prstGeom prst="arc">
            <a:avLst>
              <a:gd name="adj1" fmla="val 16200000"/>
              <a:gd name="adj2" fmla="val 5396403"/>
            </a:avLst>
          </a:prstGeom>
          <a:noFill/>
          <a:ln w="9525" cap="flat" cmpd="sng">
            <a:solidFill>
              <a:srgbClr val="000000"/>
            </a:solidFill>
            <a:prstDash val="dash"/>
            <a:round/>
            <a:headEnd type="none" w="sm" len="sm"/>
            <a:tailEnd type="stealth"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172" name="Google Shape;1172;p37"/>
          <p:cNvGrpSpPr/>
          <p:nvPr/>
        </p:nvGrpSpPr>
        <p:grpSpPr>
          <a:xfrm>
            <a:off x="4218090" y="1084118"/>
            <a:ext cx="715680" cy="715729"/>
            <a:chOff x="710265" y="1121593"/>
            <a:chExt cx="715680" cy="715729"/>
          </a:xfrm>
        </p:grpSpPr>
        <p:sp>
          <p:nvSpPr>
            <p:cNvPr id="1173" name="Google Shape;1173;p37"/>
            <p:cNvSpPr/>
            <p:nvPr/>
          </p:nvSpPr>
          <p:spPr>
            <a:xfrm>
              <a:off x="710265" y="1121593"/>
              <a:ext cx="715680" cy="715729"/>
            </a:xfrm>
            <a:custGeom>
              <a:avLst/>
              <a:gdLst/>
              <a:ahLst/>
              <a:cxnLst/>
              <a:rect l="l" t="t" r="r" b="b"/>
              <a:pathLst>
                <a:path w="19694" h="19694" extrusionOk="0">
                  <a:moveTo>
                    <a:pt x="9847" y="1"/>
                  </a:moveTo>
                  <a:cubicBezTo>
                    <a:pt x="4417" y="1"/>
                    <a:pt x="0" y="4418"/>
                    <a:pt x="0" y="9847"/>
                  </a:cubicBezTo>
                  <a:cubicBezTo>
                    <a:pt x="0" y="15276"/>
                    <a:pt x="4417" y="19694"/>
                    <a:pt x="9847" y="19694"/>
                  </a:cubicBezTo>
                  <a:cubicBezTo>
                    <a:pt x="15276" y="19694"/>
                    <a:pt x="19693" y="15276"/>
                    <a:pt x="19693" y="9847"/>
                  </a:cubicBezTo>
                  <a:cubicBezTo>
                    <a:pt x="19693" y="4418"/>
                    <a:pt x="15276" y="1"/>
                    <a:pt x="98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37"/>
            <p:cNvSpPr/>
            <p:nvPr/>
          </p:nvSpPr>
          <p:spPr>
            <a:xfrm>
              <a:off x="763976" y="1175265"/>
              <a:ext cx="608292" cy="608822"/>
            </a:xfrm>
            <a:custGeom>
              <a:avLst/>
              <a:gdLst/>
              <a:ahLst/>
              <a:cxnLst/>
              <a:rect l="l" t="t" r="r" b="b"/>
              <a:pathLst>
                <a:path w="14812" h="14824" extrusionOk="0">
                  <a:moveTo>
                    <a:pt x="7406" y="0"/>
                  </a:moveTo>
                  <a:cubicBezTo>
                    <a:pt x="3322" y="0"/>
                    <a:pt x="0" y="3322"/>
                    <a:pt x="0" y="7406"/>
                  </a:cubicBezTo>
                  <a:cubicBezTo>
                    <a:pt x="0" y="11490"/>
                    <a:pt x="3322" y="14824"/>
                    <a:pt x="7406" y="14824"/>
                  </a:cubicBezTo>
                  <a:cubicBezTo>
                    <a:pt x="11490" y="14824"/>
                    <a:pt x="14811" y="11490"/>
                    <a:pt x="14811" y="7406"/>
                  </a:cubicBezTo>
                  <a:cubicBezTo>
                    <a:pt x="14811" y="3322"/>
                    <a:pt x="11490" y="0"/>
                    <a:pt x="7406"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0" tIns="91425" rIns="0"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500" b="0" i="0" u="none" strike="noStrike" kern="0" cap="none" spc="0" normalizeH="0" baseline="0" noProof="0">
                <a:ln>
                  <a:noFill/>
                </a:ln>
                <a:solidFill>
                  <a:srgbClr val="000000"/>
                </a:solidFill>
                <a:effectLst/>
                <a:uLnTx/>
                <a:uFillTx/>
                <a:latin typeface="Arial"/>
                <a:cs typeface="Arial"/>
                <a:sym typeface="Arial"/>
              </a:endParaRPr>
            </a:p>
          </p:txBody>
        </p:sp>
      </p:grpSp>
      <p:sp>
        <p:nvSpPr>
          <p:cNvPr id="1175" name="Google Shape;1175;p37"/>
          <p:cNvSpPr txBox="1"/>
          <p:nvPr/>
        </p:nvSpPr>
        <p:spPr>
          <a:xfrm>
            <a:off x="121481" y="940214"/>
            <a:ext cx="3013800" cy="8487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1"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Quản Lý Chi Phí Dự Án</a:t>
            </a:r>
            <a:endParaRPr kumimoji="0" sz="2800" b="1"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nvGrpSpPr>
          <p:cNvPr id="1177" name="Google Shape;1177;p37"/>
          <p:cNvGrpSpPr/>
          <p:nvPr/>
        </p:nvGrpSpPr>
        <p:grpSpPr>
          <a:xfrm>
            <a:off x="4218090" y="2176427"/>
            <a:ext cx="715680" cy="715729"/>
            <a:chOff x="710265" y="2213902"/>
            <a:chExt cx="715680" cy="715729"/>
          </a:xfrm>
        </p:grpSpPr>
        <p:sp>
          <p:nvSpPr>
            <p:cNvPr id="1178" name="Google Shape;1178;p37"/>
            <p:cNvSpPr/>
            <p:nvPr/>
          </p:nvSpPr>
          <p:spPr>
            <a:xfrm>
              <a:off x="710265" y="2213902"/>
              <a:ext cx="715680" cy="715729"/>
            </a:xfrm>
            <a:custGeom>
              <a:avLst/>
              <a:gdLst/>
              <a:ahLst/>
              <a:cxnLst/>
              <a:rect l="l" t="t" r="r" b="b"/>
              <a:pathLst>
                <a:path w="19694" h="19694" extrusionOk="0">
                  <a:moveTo>
                    <a:pt x="9847" y="1"/>
                  </a:moveTo>
                  <a:cubicBezTo>
                    <a:pt x="4417" y="1"/>
                    <a:pt x="0" y="4418"/>
                    <a:pt x="0" y="9847"/>
                  </a:cubicBezTo>
                  <a:cubicBezTo>
                    <a:pt x="0" y="15276"/>
                    <a:pt x="4417" y="19694"/>
                    <a:pt x="9847" y="19694"/>
                  </a:cubicBezTo>
                  <a:cubicBezTo>
                    <a:pt x="15276" y="19694"/>
                    <a:pt x="19693" y="15276"/>
                    <a:pt x="19693" y="9847"/>
                  </a:cubicBezTo>
                  <a:cubicBezTo>
                    <a:pt x="19693" y="4418"/>
                    <a:pt x="15276" y="1"/>
                    <a:pt x="98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 name="Google Shape;1179;p37"/>
            <p:cNvSpPr/>
            <p:nvPr/>
          </p:nvSpPr>
          <p:spPr>
            <a:xfrm>
              <a:off x="763976" y="2267355"/>
              <a:ext cx="608292" cy="608822"/>
            </a:xfrm>
            <a:custGeom>
              <a:avLst/>
              <a:gdLst/>
              <a:ahLst/>
              <a:cxnLst/>
              <a:rect l="l" t="t" r="r" b="b"/>
              <a:pathLst>
                <a:path w="14812" h="14824" extrusionOk="0">
                  <a:moveTo>
                    <a:pt x="7406" y="0"/>
                  </a:moveTo>
                  <a:cubicBezTo>
                    <a:pt x="3322" y="0"/>
                    <a:pt x="0" y="3322"/>
                    <a:pt x="0" y="7406"/>
                  </a:cubicBezTo>
                  <a:cubicBezTo>
                    <a:pt x="0" y="11490"/>
                    <a:pt x="3322" y="14824"/>
                    <a:pt x="7406" y="14824"/>
                  </a:cubicBezTo>
                  <a:cubicBezTo>
                    <a:pt x="11490" y="14824"/>
                    <a:pt x="14811" y="11490"/>
                    <a:pt x="14811" y="7406"/>
                  </a:cubicBezTo>
                  <a:cubicBezTo>
                    <a:pt x="14811" y="3322"/>
                    <a:pt x="11490" y="0"/>
                    <a:pt x="7406"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0" tIns="91425" rIns="0"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5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80" name="Google Shape;1180;p37"/>
          <p:cNvGrpSpPr/>
          <p:nvPr/>
        </p:nvGrpSpPr>
        <p:grpSpPr>
          <a:xfrm>
            <a:off x="4218090" y="3268752"/>
            <a:ext cx="715680" cy="715729"/>
            <a:chOff x="710265" y="3306227"/>
            <a:chExt cx="715680" cy="715729"/>
          </a:xfrm>
        </p:grpSpPr>
        <p:sp>
          <p:nvSpPr>
            <p:cNvPr id="1181" name="Google Shape;1181;p37"/>
            <p:cNvSpPr/>
            <p:nvPr/>
          </p:nvSpPr>
          <p:spPr>
            <a:xfrm>
              <a:off x="710265" y="3306227"/>
              <a:ext cx="715680" cy="715729"/>
            </a:xfrm>
            <a:custGeom>
              <a:avLst/>
              <a:gdLst/>
              <a:ahLst/>
              <a:cxnLst/>
              <a:rect l="l" t="t" r="r" b="b"/>
              <a:pathLst>
                <a:path w="19694" h="19694" extrusionOk="0">
                  <a:moveTo>
                    <a:pt x="9847" y="1"/>
                  </a:moveTo>
                  <a:cubicBezTo>
                    <a:pt x="4417" y="1"/>
                    <a:pt x="0" y="4418"/>
                    <a:pt x="0" y="9847"/>
                  </a:cubicBezTo>
                  <a:cubicBezTo>
                    <a:pt x="0" y="15276"/>
                    <a:pt x="4417" y="19694"/>
                    <a:pt x="9847" y="19694"/>
                  </a:cubicBezTo>
                  <a:cubicBezTo>
                    <a:pt x="15276" y="19694"/>
                    <a:pt x="19693" y="15276"/>
                    <a:pt x="19693" y="9847"/>
                  </a:cubicBezTo>
                  <a:cubicBezTo>
                    <a:pt x="19693" y="4418"/>
                    <a:pt x="15276" y="1"/>
                    <a:pt x="984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37"/>
            <p:cNvSpPr/>
            <p:nvPr/>
          </p:nvSpPr>
          <p:spPr>
            <a:xfrm>
              <a:off x="763976" y="3359680"/>
              <a:ext cx="608292" cy="608822"/>
            </a:xfrm>
            <a:custGeom>
              <a:avLst/>
              <a:gdLst/>
              <a:ahLst/>
              <a:cxnLst/>
              <a:rect l="l" t="t" r="r" b="b"/>
              <a:pathLst>
                <a:path w="14812" h="14824" extrusionOk="0">
                  <a:moveTo>
                    <a:pt x="7406" y="0"/>
                  </a:moveTo>
                  <a:cubicBezTo>
                    <a:pt x="3322" y="0"/>
                    <a:pt x="0" y="3322"/>
                    <a:pt x="0" y="7406"/>
                  </a:cubicBezTo>
                  <a:cubicBezTo>
                    <a:pt x="0" y="11490"/>
                    <a:pt x="3322" y="14824"/>
                    <a:pt x="7406" y="14824"/>
                  </a:cubicBezTo>
                  <a:cubicBezTo>
                    <a:pt x="11490" y="14824"/>
                    <a:pt x="14811" y="11490"/>
                    <a:pt x="14811" y="7406"/>
                  </a:cubicBezTo>
                  <a:cubicBezTo>
                    <a:pt x="14811" y="3322"/>
                    <a:pt x="11490" y="0"/>
                    <a:pt x="7406" y="0"/>
                  </a:cubicBez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0" tIns="91425" rIns="0"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500" b="0" i="0" u="none" strike="noStrike" kern="0" cap="none" spc="0" normalizeH="0" baseline="0" noProof="0">
                <a:ln>
                  <a:noFill/>
                </a:ln>
                <a:solidFill>
                  <a:srgbClr val="000000"/>
                </a:solidFill>
                <a:effectLst/>
                <a:uLnTx/>
                <a:uFillTx/>
                <a:latin typeface="Arial"/>
                <a:cs typeface="Arial"/>
                <a:sym typeface="Arial"/>
              </a:endParaRPr>
            </a:p>
          </p:txBody>
        </p:sp>
      </p:grpSp>
      <p:sp>
        <p:nvSpPr>
          <p:cNvPr id="1183" name="Google Shape;1183;p37"/>
          <p:cNvSpPr/>
          <p:nvPr/>
        </p:nvSpPr>
        <p:spPr>
          <a:xfrm>
            <a:off x="8103726" y="2065213"/>
            <a:ext cx="952799" cy="952800"/>
          </a:xfrm>
          <a:prstGeom prst="arc">
            <a:avLst>
              <a:gd name="adj1" fmla="val 16200000"/>
              <a:gd name="adj2" fmla="val 5396403"/>
            </a:avLst>
          </a:prstGeom>
          <a:noFill/>
          <a:ln w="9525" cap="flat" cmpd="sng">
            <a:solidFill>
              <a:srgbClr val="000000"/>
            </a:solidFill>
            <a:prstDash val="dash"/>
            <a:round/>
            <a:headEnd type="none" w="sm" len="sm"/>
            <a:tailEnd type="stealth"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37"/>
          <p:cNvSpPr/>
          <p:nvPr/>
        </p:nvSpPr>
        <p:spPr>
          <a:xfrm>
            <a:off x="8103726" y="3219912"/>
            <a:ext cx="952800" cy="952800"/>
          </a:xfrm>
          <a:prstGeom prst="arc">
            <a:avLst>
              <a:gd name="adj1" fmla="val 16200000"/>
              <a:gd name="adj2" fmla="val 5396403"/>
            </a:avLst>
          </a:prstGeom>
          <a:noFill/>
          <a:ln w="9525" cap="flat" cmpd="sng">
            <a:solidFill>
              <a:srgbClr val="000000"/>
            </a:solidFill>
            <a:prstDash val="dash"/>
            <a:round/>
            <a:headEnd type="none" w="sm" len="sm"/>
            <a:tailEnd type="stealth"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 name="TextBox 1">
            <a:extLst>
              <a:ext uri="{FF2B5EF4-FFF2-40B4-BE49-F238E27FC236}">
                <a16:creationId xmlns:a16="http://schemas.microsoft.com/office/drawing/2014/main" id="{B905C226-7548-4450-8142-07A88364FC03}"/>
              </a:ext>
            </a:extLst>
          </p:cNvPr>
          <p:cNvSpPr txBox="1"/>
          <p:nvPr/>
        </p:nvSpPr>
        <p:spPr>
          <a:xfrm>
            <a:off x="587648" y="1889789"/>
            <a:ext cx="2547633"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Nội dung bao gồm:</a:t>
            </a:r>
          </a:p>
        </p:txBody>
      </p:sp>
    </p:spTree>
    <p:extLst>
      <p:ext uri="{BB962C8B-B14F-4D97-AF65-F5344CB8AC3E}">
        <p14:creationId xmlns:p14="http://schemas.microsoft.com/office/powerpoint/2010/main" val="353558152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6BF9E10B-184F-4D7E-830C-64ED360D0687}"/>
              </a:ext>
            </a:extLst>
          </p:cNvPr>
          <p:cNvPicPr>
            <a:picLocks noChangeAspect="1"/>
          </p:cNvPicPr>
          <p:nvPr/>
        </p:nvPicPr>
        <p:blipFill rotWithShape="1">
          <a:blip r:embed="rId2"/>
          <a:srcRect l="22500" t="17076" r="14736" b="15556"/>
          <a:stretch/>
        </p:blipFill>
        <p:spPr>
          <a:xfrm>
            <a:off x="2092366" y="885909"/>
            <a:ext cx="7051634" cy="4257591"/>
          </a:xfrm>
          <a:prstGeom prst="rect">
            <a:avLst/>
          </a:prstGeom>
        </p:spPr>
      </p:pic>
      <p:grpSp>
        <p:nvGrpSpPr>
          <p:cNvPr id="13" name="Google Shape;1190;p38">
            <a:extLst>
              <a:ext uri="{FF2B5EF4-FFF2-40B4-BE49-F238E27FC236}">
                <a16:creationId xmlns:a16="http://schemas.microsoft.com/office/drawing/2014/main" id="{31A6B028-5A47-479D-A593-0DA177C68E85}"/>
              </a:ext>
            </a:extLst>
          </p:cNvPr>
          <p:cNvGrpSpPr/>
          <p:nvPr/>
        </p:nvGrpSpPr>
        <p:grpSpPr>
          <a:xfrm>
            <a:off x="217357" y="1349118"/>
            <a:ext cx="2121109" cy="2368443"/>
            <a:chOff x="710263" y="1475375"/>
            <a:chExt cx="1651808" cy="2867388"/>
          </a:xfrm>
        </p:grpSpPr>
        <p:sp>
          <p:nvSpPr>
            <p:cNvPr id="14" name="Google Shape;1191;p38">
              <a:extLst>
                <a:ext uri="{FF2B5EF4-FFF2-40B4-BE49-F238E27FC236}">
                  <a16:creationId xmlns:a16="http://schemas.microsoft.com/office/drawing/2014/main" id="{70B1ABC5-1613-47A9-9434-D12BC960ED2E}"/>
                </a:ext>
              </a:extLst>
            </p:cNvPr>
            <p:cNvSpPr/>
            <p:nvPr/>
          </p:nvSpPr>
          <p:spPr>
            <a:xfrm>
              <a:off x="710263" y="2113046"/>
              <a:ext cx="169219" cy="185025"/>
            </a:xfrm>
            <a:custGeom>
              <a:avLst/>
              <a:gdLst/>
              <a:ahLst/>
              <a:cxnLst/>
              <a:rect l="l" t="t" r="r" b="b"/>
              <a:pathLst>
                <a:path w="5728" h="6263" extrusionOk="0">
                  <a:moveTo>
                    <a:pt x="5394" y="0"/>
                  </a:moveTo>
                  <a:lnTo>
                    <a:pt x="0" y="834"/>
                  </a:lnTo>
                  <a:lnTo>
                    <a:pt x="5727" y="6263"/>
                  </a:lnTo>
                  <a:lnTo>
                    <a:pt x="5727" y="6263"/>
                  </a:lnTo>
                  <a:lnTo>
                    <a:pt x="5394" y="0"/>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1192;p38">
              <a:extLst>
                <a:ext uri="{FF2B5EF4-FFF2-40B4-BE49-F238E27FC236}">
                  <a16:creationId xmlns:a16="http://schemas.microsoft.com/office/drawing/2014/main" id="{D0A8B4F8-EA4B-4FDC-B131-EC929F5D209C}"/>
                </a:ext>
              </a:extLst>
            </p:cNvPr>
            <p:cNvSpPr/>
            <p:nvPr/>
          </p:nvSpPr>
          <p:spPr>
            <a:xfrm>
              <a:off x="1064103" y="4173169"/>
              <a:ext cx="179766" cy="169574"/>
            </a:xfrm>
            <a:custGeom>
              <a:avLst/>
              <a:gdLst/>
              <a:ahLst/>
              <a:cxnLst/>
              <a:rect l="l" t="t" r="r" b="b"/>
              <a:pathLst>
                <a:path w="6085" h="5740" extrusionOk="0">
                  <a:moveTo>
                    <a:pt x="6084" y="1"/>
                  </a:moveTo>
                  <a:lnTo>
                    <a:pt x="0" y="703"/>
                  </a:lnTo>
                  <a:lnTo>
                    <a:pt x="4798" y="5739"/>
                  </a:lnTo>
                  <a:lnTo>
                    <a:pt x="6084" y="1"/>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1193;p38">
              <a:extLst>
                <a:ext uri="{FF2B5EF4-FFF2-40B4-BE49-F238E27FC236}">
                  <a16:creationId xmlns:a16="http://schemas.microsoft.com/office/drawing/2014/main" id="{F06662E1-E6D9-4331-B6F1-67A38F217402}"/>
                </a:ext>
              </a:extLst>
            </p:cNvPr>
            <p:cNvSpPr/>
            <p:nvPr/>
          </p:nvSpPr>
          <p:spPr>
            <a:xfrm>
              <a:off x="1891336" y="4173169"/>
              <a:ext cx="179766" cy="169574"/>
            </a:xfrm>
            <a:custGeom>
              <a:avLst/>
              <a:gdLst/>
              <a:ahLst/>
              <a:cxnLst/>
              <a:rect l="l" t="t" r="r" b="b"/>
              <a:pathLst>
                <a:path w="6085" h="5740" extrusionOk="0">
                  <a:moveTo>
                    <a:pt x="1" y="1"/>
                  </a:moveTo>
                  <a:lnTo>
                    <a:pt x="1287" y="5739"/>
                  </a:lnTo>
                  <a:lnTo>
                    <a:pt x="6085" y="703"/>
                  </a:lnTo>
                  <a:lnTo>
                    <a:pt x="1" y="1"/>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1194;p38">
              <a:extLst>
                <a:ext uri="{FF2B5EF4-FFF2-40B4-BE49-F238E27FC236}">
                  <a16:creationId xmlns:a16="http://schemas.microsoft.com/office/drawing/2014/main" id="{D1E6F018-536B-43D3-BEFF-6AD17F2F9F6D}"/>
                </a:ext>
              </a:extLst>
            </p:cNvPr>
            <p:cNvSpPr/>
            <p:nvPr/>
          </p:nvSpPr>
          <p:spPr>
            <a:xfrm>
              <a:off x="1875148" y="1475375"/>
              <a:ext cx="158673" cy="139322"/>
            </a:xfrm>
            <a:custGeom>
              <a:avLst/>
              <a:gdLst/>
              <a:ahLst/>
              <a:cxnLst/>
              <a:rect l="l" t="t" r="r" b="b"/>
              <a:pathLst>
                <a:path w="5371" h="4716" extrusionOk="0">
                  <a:moveTo>
                    <a:pt x="953" y="0"/>
                  </a:moveTo>
                  <a:lnTo>
                    <a:pt x="1" y="4715"/>
                  </a:lnTo>
                  <a:lnTo>
                    <a:pt x="5371" y="4715"/>
                  </a:lnTo>
                  <a:lnTo>
                    <a:pt x="953" y="0"/>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1195;p38">
              <a:extLst>
                <a:ext uri="{FF2B5EF4-FFF2-40B4-BE49-F238E27FC236}">
                  <a16:creationId xmlns:a16="http://schemas.microsoft.com/office/drawing/2014/main" id="{6522704E-2164-48EF-8ED2-AFB49F920FB2}"/>
                </a:ext>
              </a:extLst>
            </p:cNvPr>
            <p:cNvSpPr/>
            <p:nvPr/>
          </p:nvSpPr>
          <p:spPr>
            <a:xfrm>
              <a:off x="816850" y="1569217"/>
              <a:ext cx="1545220" cy="2633274"/>
            </a:xfrm>
            <a:custGeom>
              <a:avLst/>
              <a:gdLst/>
              <a:ahLst/>
              <a:cxnLst/>
              <a:rect l="l" t="t" r="r" b="b"/>
              <a:pathLst>
                <a:path w="52305" h="84285" extrusionOk="0">
                  <a:moveTo>
                    <a:pt x="0" y="0"/>
                  </a:moveTo>
                  <a:lnTo>
                    <a:pt x="0" y="84284"/>
                  </a:lnTo>
                  <a:lnTo>
                    <a:pt x="52304" y="84284"/>
                  </a:lnTo>
                  <a:lnTo>
                    <a:pt x="52304" y="0"/>
                  </a:lnTo>
                  <a:close/>
                </a:path>
              </a:pathLst>
            </a:custGeom>
            <a:solidFill>
              <a:schemeClr val="lt2"/>
            </a:solidFill>
            <a:ln>
              <a:noFill/>
            </a:ln>
          </p:spPr>
          <p:txBody>
            <a:bodyPr spcFirstLastPara="1" wrap="square" lIns="182875" tIns="91425" rIns="18287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9" name="Google Shape;1196;p38">
              <a:extLst>
                <a:ext uri="{FF2B5EF4-FFF2-40B4-BE49-F238E27FC236}">
                  <a16:creationId xmlns:a16="http://schemas.microsoft.com/office/drawing/2014/main" id="{A3C1A21E-2AB3-4E34-ABA6-17C4ACA1A276}"/>
                </a:ext>
              </a:extLst>
            </p:cNvPr>
            <p:cNvSpPr/>
            <p:nvPr/>
          </p:nvSpPr>
          <p:spPr>
            <a:xfrm>
              <a:off x="710263" y="1475375"/>
              <a:ext cx="1193133" cy="662343"/>
            </a:xfrm>
            <a:custGeom>
              <a:avLst/>
              <a:gdLst/>
              <a:ahLst/>
              <a:cxnLst/>
              <a:rect l="l" t="t" r="r" b="b"/>
              <a:pathLst>
                <a:path w="40387" h="22420" extrusionOk="0">
                  <a:moveTo>
                    <a:pt x="0" y="0"/>
                  </a:moveTo>
                  <a:lnTo>
                    <a:pt x="0" y="22420"/>
                  </a:lnTo>
                  <a:lnTo>
                    <a:pt x="35898" y="22420"/>
                  </a:lnTo>
                  <a:cubicBezTo>
                    <a:pt x="38374" y="22420"/>
                    <a:pt x="40386" y="20407"/>
                    <a:pt x="40386" y="17931"/>
                  </a:cubicBezTo>
                  <a:lnTo>
                    <a:pt x="4038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1197;p38">
              <a:extLst>
                <a:ext uri="{FF2B5EF4-FFF2-40B4-BE49-F238E27FC236}">
                  <a16:creationId xmlns:a16="http://schemas.microsoft.com/office/drawing/2014/main" id="{20165ADF-688E-4B0A-8DF9-DEC8018C80D7}"/>
                </a:ext>
              </a:extLst>
            </p:cNvPr>
            <p:cNvSpPr/>
            <p:nvPr/>
          </p:nvSpPr>
          <p:spPr>
            <a:xfrm>
              <a:off x="1205840" y="3787689"/>
              <a:ext cx="723555"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200" b="0" i="0" u="none" strike="noStrike" kern="0" cap="none" spc="0" normalizeH="0" baseline="0" noProof="0">
                <a:ln>
                  <a:noFill/>
                </a:ln>
                <a:solidFill>
                  <a:srgbClr val="000000"/>
                </a:solidFill>
                <a:effectLst/>
                <a:uLnTx/>
                <a:uFillTx/>
                <a:latin typeface="Arial"/>
                <a:cs typeface="Arial"/>
                <a:sym typeface="Arial"/>
              </a:endParaRPr>
            </a:p>
          </p:txBody>
        </p:sp>
        <p:sp>
          <p:nvSpPr>
            <p:cNvPr id="21" name="Google Shape;1198;p38">
              <a:extLst>
                <a:ext uri="{FF2B5EF4-FFF2-40B4-BE49-F238E27FC236}">
                  <a16:creationId xmlns:a16="http://schemas.microsoft.com/office/drawing/2014/main" id="{21B4A6E5-FEBE-4E9E-9FFF-C3CBFD79DEEF}"/>
                </a:ext>
              </a:extLst>
            </p:cNvPr>
            <p:cNvSpPr txBox="1"/>
            <p:nvPr/>
          </p:nvSpPr>
          <p:spPr>
            <a:xfrm>
              <a:off x="860010" y="2451050"/>
              <a:ext cx="1458900" cy="4296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a:ln>
                    <a:noFill/>
                  </a:ln>
                  <a:solidFill>
                    <a:schemeClr val="tx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Ví dụ 1</a:t>
              </a:r>
              <a:endParaRPr kumimoji="0" sz="2800" b="0" i="0" u="none" strike="noStrike" kern="0" cap="none" spc="0" normalizeH="0" baseline="0" noProof="0">
                <a:ln>
                  <a:noFill/>
                </a:ln>
                <a:solidFill>
                  <a:schemeClr val="tx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22" name="Google Shape;1199;p38">
              <a:extLst>
                <a:ext uri="{FF2B5EF4-FFF2-40B4-BE49-F238E27FC236}">
                  <a16:creationId xmlns:a16="http://schemas.microsoft.com/office/drawing/2014/main" id="{1400998B-138F-4A71-85E2-3EAADDACF02C}"/>
                </a:ext>
              </a:extLst>
            </p:cNvPr>
            <p:cNvSpPr txBox="1"/>
            <p:nvPr/>
          </p:nvSpPr>
          <p:spPr>
            <a:xfrm>
              <a:off x="860010" y="2842251"/>
              <a:ext cx="1458900" cy="632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26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grpSp>
    </p:spTree>
    <p:extLst>
      <p:ext uri="{BB962C8B-B14F-4D97-AF65-F5344CB8AC3E}">
        <p14:creationId xmlns:p14="http://schemas.microsoft.com/office/powerpoint/2010/main" val="7178866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D02B9C-5EA9-4FF5-9104-4BBA67201C4E}"/>
              </a:ext>
            </a:extLst>
          </p:cNvPr>
          <p:cNvPicPr>
            <a:picLocks noChangeAspect="1"/>
          </p:cNvPicPr>
          <p:nvPr/>
        </p:nvPicPr>
        <p:blipFill rotWithShape="1">
          <a:blip r:embed="rId2"/>
          <a:srcRect l="22603" t="18479" r="15133" b="12749"/>
          <a:stretch/>
        </p:blipFill>
        <p:spPr>
          <a:xfrm>
            <a:off x="2066976" y="950494"/>
            <a:ext cx="6499508" cy="4038122"/>
          </a:xfrm>
          <a:prstGeom prst="rect">
            <a:avLst/>
          </a:prstGeom>
        </p:spPr>
      </p:pic>
      <p:grpSp>
        <p:nvGrpSpPr>
          <p:cNvPr id="13" name="Google Shape;1190;p38">
            <a:extLst>
              <a:ext uri="{FF2B5EF4-FFF2-40B4-BE49-F238E27FC236}">
                <a16:creationId xmlns:a16="http://schemas.microsoft.com/office/drawing/2014/main" id="{31A6B028-5A47-479D-A593-0DA177C68E85}"/>
              </a:ext>
            </a:extLst>
          </p:cNvPr>
          <p:cNvGrpSpPr/>
          <p:nvPr/>
        </p:nvGrpSpPr>
        <p:grpSpPr>
          <a:xfrm>
            <a:off x="193294" y="1387528"/>
            <a:ext cx="2121109" cy="2368443"/>
            <a:chOff x="710263" y="1475375"/>
            <a:chExt cx="1651808" cy="2867388"/>
          </a:xfrm>
        </p:grpSpPr>
        <p:sp>
          <p:nvSpPr>
            <p:cNvPr id="14" name="Google Shape;1191;p38">
              <a:extLst>
                <a:ext uri="{FF2B5EF4-FFF2-40B4-BE49-F238E27FC236}">
                  <a16:creationId xmlns:a16="http://schemas.microsoft.com/office/drawing/2014/main" id="{70B1ABC5-1613-47A9-9434-D12BC960ED2E}"/>
                </a:ext>
              </a:extLst>
            </p:cNvPr>
            <p:cNvSpPr/>
            <p:nvPr/>
          </p:nvSpPr>
          <p:spPr>
            <a:xfrm>
              <a:off x="710263" y="2113046"/>
              <a:ext cx="169219" cy="185025"/>
            </a:xfrm>
            <a:custGeom>
              <a:avLst/>
              <a:gdLst/>
              <a:ahLst/>
              <a:cxnLst/>
              <a:rect l="l" t="t" r="r" b="b"/>
              <a:pathLst>
                <a:path w="5728" h="6263" extrusionOk="0">
                  <a:moveTo>
                    <a:pt x="5394" y="0"/>
                  </a:moveTo>
                  <a:lnTo>
                    <a:pt x="0" y="834"/>
                  </a:lnTo>
                  <a:lnTo>
                    <a:pt x="5727" y="6263"/>
                  </a:lnTo>
                  <a:lnTo>
                    <a:pt x="5727" y="6263"/>
                  </a:lnTo>
                  <a:lnTo>
                    <a:pt x="5394" y="0"/>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1192;p38">
              <a:extLst>
                <a:ext uri="{FF2B5EF4-FFF2-40B4-BE49-F238E27FC236}">
                  <a16:creationId xmlns:a16="http://schemas.microsoft.com/office/drawing/2014/main" id="{D0A8B4F8-EA4B-4FDC-B131-EC929F5D209C}"/>
                </a:ext>
              </a:extLst>
            </p:cNvPr>
            <p:cNvSpPr/>
            <p:nvPr/>
          </p:nvSpPr>
          <p:spPr>
            <a:xfrm>
              <a:off x="1064103" y="4173169"/>
              <a:ext cx="179766" cy="169574"/>
            </a:xfrm>
            <a:custGeom>
              <a:avLst/>
              <a:gdLst/>
              <a:ahLst/>
              <a:cxnLst/>
              <a:rect l="l" t="t" r="r" b="b"/>
              <a:pathLst>
                <a:path w="6085" h="5740" extrusionOk="0">
                  <a:moveTo>
                    <a:pt x="6084" y="1"/>
                  </a:moveTo>
                  <a:lnTo>
                    <a:pt x="0" y="703"/>
                  </a:lnTo>
                  <a:lnTo>
                    <a:pt x="4798" y="5739"/>
                  </a:lnTo>
                  <a:lnTo>
                    <a:pt x="6084" y="1"/>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1193;p38">
              <a:extLst>
                <a:ext uri="{FF2B5EF4-FFF2-40B4-BE49-F238E27FC236}">
                  <a16:creationId xmlns:a16="http://schemas.microsoft.com/office/drawing/2014/main" id="{F06662E1-E6D9-4331-B6F1-67A38F217402}"/>
                </a:ext>
              </a:extLst>
            </p:cNvPr>
            <p:cNvSpPr/>
            <p:nvPr/>
          </p:nvSpPr>
          <p:spPr>
            <a:xfrm>
              <a:off x="1891336" y="4173169"/>
              <a:ext cx="179766" cy="169574"/>
            </a:xfrm>
            <a:custGeom>
              <a:avLst/>
              <a:gdLst/>
              <a:ahLst/>
              <a:cxnLst/>
              <a:rect l="l" t="t" r="r" b="b"/>
              <a:pathLst>
                <a:path w="6085" h="5740" extrusionOk="0">
                  <a:moveTo>
                    <a:pt x="1" y="1"/>
                  </a:moveTo>
                  <a:lnTo>
                    <a:pt x="1287" y="5739"/>
                  </a:lnTo>
                  <a:lnTo>
                    <a:pt x="6085" y="703"/>
                  </a:lnTo>
                  <a:lnTo>
                    <a:pt x="1" y="1"/>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1194;p38">
              <a:extLst>
                <a:ext uri="{FF2B5EF4-FFF2-40B4-BE49-F238E27FC236}">
                  <a16:creationId xmlns:a16="http://schemas.microsoft.com/office/drawing/2014/main" id="{D1E6F018-536B-43D3-BEFF-6AD17F2F9F6D}"/>
                </a:ext>
              </a:extLst>
            </p:cNvPr>
            <p:cNvSpPr/>
            <p:nvPr/>
          </p:nvSpPr>
          <p:spPr>
            <a:xfrm>
              <a:off x="1875148" y="1475375"/>
              <a:ext cx="158673" cy="139322"/>
            </a:xfrm>
            <a:custGeom>
              <a:avLst/>
              <a:gdLst/>
              <a:ahLst/>
              <a:cxnLst/>
              <a:rect l="l" t="t" r="r" b="b"/>
              <a:pathLst>
                <a:path w="5371" h="4716" extrusionOk="0">
                  <a:moveTo>
                    <a:pt x="953" y="0"/>
                  </a:moveTo>
                  <a:lnTo>
                    <a:pt x="1" y="4715"/>
                  </a:lnTo>
                  <a:lnTo>
                    <a:pt x="5371" y="4715"/>
                  </a:lnTo>
                  <a:lnTo>
                    <a:pt x="953" y="0"/>
                  </a:lnTo>
                  <a:close/>
                </a:path>
              </a:pathLst>
            </a:cu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1195;p38">
              <a:extLst>
                <a:ext uri="{FF2B5EF4-FFF2-40B4-BE49-F238E27FC236}">
                  <a16:creationId xmlns:a16="http://schemas.microsoft.com/office/drawing/2014/main" id="{6522704E-2164-48EF-8ED2-AFB49F920FB2}"/>
                </a:ext>
              </a:extLst>
            </p:cNvPr>
            <p:cNvSpPr/>
            <p:nvPr/>
          </p:nvSpPr>
          <p:spPr>
            <a:xfrm>
              <a:off x="816850" y="1569217"/>
              <a:ext cx="1545220" cy="2633274"/>
            </a:xfrm>
            <a:custGeom>
              <a:avLst/>
              <a:gdLst/>
              <a:ahLst/>
              <a:cxnLst/>
              <a:rect l="l" t="t" r="r" b="b"/>
              <a:pathLst>
                <a:path w="52305" h="84285" extrusionOk="0">
                  <a:moveTo>
                    <a:pt x="0" y="0"/>
                  </a:moveTo>
                  <a:lnTo>
                    <a:pt x="0" y="84284"/>
                  </a:lnTo>
                  <a:lnTo>
                    <a:pt x="52304" y="84284"/>
                  </a:lnTo>
                  <a:lnTo>
                    <a:pt x="52304" y="0"/>
                  </a:lnTo>
                  <a:close/>
                </a:path>
              </a:pathLst>
            </a:custGeom>
            <a:solidFill>
              <a:schemeClr val="lt2"/>
            </a:solidFill>
            <a:ln>
              <a:noFill/>
            </a:ln>
          </p:spPr>
          <p:txBody>
            <a:bodyPr spcFirstLastPara="1" wrap="square" lIns="182875" tIns="91425" rIns="18287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9" name="Google Shape;1196;p38">
              <a:extLst>
                <a:ext uri="{FF2B5EF4-FFF2-40B4-BE49-F238E27FC236}">
                  <a16:creationId xmlns:a16="http://schemas.microsoft.com/office/drawing/2014/main" id="{A3C1A21E-2AB3-4E34-ABA6-17C4ACA1A276}"/>
                </a:ext>
              </a:extLst>
            </p:cNvPr>
            <p:cNvSpPr/>
            <p:nvPr/>
          </p:nvSpPr>
          <p:spPr>
            <a:xfrm>
              <a:off x="710263" y="1475375"/>
              <a:ext cx="1193133" cy="662343"/>
            </a:xfrm>
            <a:custGeom>
              <a:avLst/>
              <a:gdLst/>
              <a:ahLst/>
              <a:cxnLst/>
              <a:rect l="l" t="t" r="r" b="b"/>
              <a:pathLst>
                <a:path w="40387" h="22420" extrusionOk="0">
                  <a:moveTo>
                    <a:pt x="0" y="0"/>
                  </a:moveTo>
                  <a:lnTo>
                    <a:pt x="0" y="22420"/>
                  </a:lnTo>
                  <a:lnTo>
                    <a:pt x="35898" y="22420"/>
                  </a:lnTo>
                  <a:cubicBezTo>
                    <a:pt x="38374" y="22420"/>
                    <a:pt x="40386" y="20407"/>
                    <a:pt x="40386" y="17931"/>
                  </a:cubicBezTo>
                  <a:lnTo>
                    <a:pt x="4038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1197;p38">
              <a:extLst>
                <a:ext uri="{FF2B5EF4-FFF2-40B4-BE49-F238E27FC236}">
                  <a16:creationId xmlns:a16="http://schemas.microsoft.com/office/drawing/2014/main" id="{20165ADF-688E-4B0A-8DF9-DEC8018C80D7}"/>
                </a:ext>
              </a:extLst>
            </p:cNvPr>
            <p:cNvSpPr/>
            <p:nvPr/>
          </p:nvSpPr>
          <p:spPr>
            <a:xfrm>
              <a:off x="1205840" y="3787689"/>
              <a:ext cx="723555"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200" b="0" i="0" u="none" strike="noStrike" kern="0" cap="none" spc="0" normalizeH="0" baseline="0" noProof="0">
                <a:ln>
                  <a:noFill/>
                </a:ln>
                <a:solidFill>
                  <a:srgbClr val="000000"/>
                </a:solidFill>
                <a:effectLst/>
                <a:uLnTx/>
                <a:uFillTx/>
                <a:latin typeface="Arial"/>
                <a:cs typeface="Arial"/>
                <a:sym typeface="Arial"/>
              </a:endParaRPr>
            </a:p>
          </p:txBody>
        </p:sp>
        <p:sp>
          <p:nvSpPr>
            <p:cNvPr id="21" name="Google Shape;1198;p38">
              <a:extLst>
                <a:ext uri="{FF2B5EF4-FFF2-40B4-BE49-F238E27FC236}">
                  <a16:creationId xmlns:a16="http://schemas.microsoft.com/office/drawing/2014/main" id="{21B4A6E5-FEBE-4E9E-9FFF-C3CBFD79DEEF}"/>
                </a:ext>
              </a:extLst>
            </p:cNvPr>
            <p:cNvSpPr txBox="1"/>
            <p:nvPr/>
          </p:nvSpPr>
          <p:spPr>
            <a:xfrm>
              <a:off x="860010" y="2451050"/>
              <a:ext cx="1458900" cy="4296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a:ln>
                    <a:noFill/>
                  </a:ln>
                  <a:solidFill>
                    <a:schemeClr val="tx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Ví dụ 2</a:t>
              </a:r>
              <a:endParaRPr kumimoji="0" sz="2800" b="0" i="0" u="none" strike="noStrike" kern="0" cap="none" spc="0" normalizeH="0" baseline="0" noProof="0">
                <a:ln>
                  <a:noFill/>
                </a:ln>
                <a:solidFill>
                  <a:schemeClr val="tx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22" name="Google Shape;1199;p38">
              <a:extLst>
                <a:ext uri="{FF2B5EF4-FFF2-40B4-BE49-F238E27FC236}">
                  <a16:creationId xmlns:a16="http://schemas.microsoft.com/office/drawing/2014/main" id="{1400998B-138F-4A71-85E2-3EAADDACF02C}"/>
                </a:ext>
              </a:extLst>
            </p:cNvPr>
            <p:cNvSpPr txBox="1"/>
            <p:nvPr/>
          </p:nvSpPr>
          <p:spPr>
            <a:xfrm>
              <a:off x="860010" y="2842251"/>
              <a:ext cx="1458900" cy="632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26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grpSp>
    </p:spTree>
    <p:extLst>
      <p:ext uri="{BB962C8B-B14F-4D97-AF65-F5344CB8AC3E}">
        <p14:creationId xmlns:p14="http://schemas.microsoft.com/office/powerpoint/2010/main" val="26586687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1189" name="Google Shape;1189;p38"/>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Mô Hình COCOMO Trung Gian</a:t>
            </a:r>
            <a:endParaRPr b="1">
              <a:latin typeface="Times New Roman" panose="02020603050405020304" pitchFamily="18" charset="0"/>
              <a:cs typeface="Times New Roman" panose="02020603050405020304" pitchFamily="18" charset="0"/>
            </a:endParaRPr>
          </a:p>
        </p:txBody>
      </p:sp>
      <p:grpSp>
        <p:nvGrpSpPr>
          <p:cNvPr id="1190" name="Google Shape;1190;p38"/>
          <p:cNvGrpSpPr/>
          <p:nvPr/>
        </p:nvGrpSpPr>
        <p:grpSpPr>
          <a:xfrm>
            <a:off x="217357" y="1349118"/>
            <a:ext cx="2121109" cy="2368443"/>
            <a:chOff x="710263" y="1475375"/>
            <a:chExt cx="1651808" cy="2867388"/>
          </a:xfrm>
        </p:grpSpPr>
        <p:sp>
          <p:nvSpPr>
            <p:cNvPr id="1191" name="Google Shape;1191;p38"/>
            <p:cNvSpPr/>
            <p:nvPr/>
          </p:nvSpPr>
          <p:spPr>
            <a:xfrm>
              <a:off x="710263" y="2113046"/>
              <a:ext cx="169219" cy="185025"/>
            </a:xfrm>
            <a:custGeom>
              <a:avLst/>
              <a:gdLst/>
              <a:ahLst/>
              <a:cxnLst/>
              <a:rect l="l" t="t" r="r" b="b"/>
              <a:pathLst>
                <a:path w="5728" h="6263" extrusionOk="0">
                  <a:moveTo>
                    <a:pt x="5394" y="0"/>
                  </a:moveTo>
                  <a:lnTo>
                    <a:pt x="0" y="834"/>
                  </a:lnTo>
                  <a:lnTo>
                    <a:pt x="5727" y="6263"/>
                  </a:lnTo>
                  <a:lnTo>
                    <a:pt x="5727" y="6263"/>
                  </a:lnTo>
                  <a:lnTo>
                    <a:pt x="5394" y="0"/>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38"/>
            <p:cNvSpPr/>
            <p:nvPr/>
          </p:nvSpPr>
          <p:spPr>
            <a:xfrm>
              <a:off x="1064103" y="4173169"/>
              <a:ext cx="179766"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38"/>
            <p:cNvSpPr/>
            <p:nvPr/>
          </p:nvSpPr>
          <p:spPr>
            <a:xfrm>
              <a:off x="1891336" y="4173169"/>
              <a:ext cx="179766" cy="169574"/>
            </a:xfrm>
            <a:custGeom>
              <a:avLst/>
              <a:gdLst/>
              <a:ahLst/>
              <a:cxnLst/>
              <a:rect l="l" t="t" r="r" b="b"/>
              <a:pathLst>
                <a:path w="6085" h="5740" extrusionOk="0">
                  <a:moveTo>
                    <a:pt x="1" y="1"/>
                  </a:moveTo>
                  <a:lnTo>
                    <a:pt x="1287" y="5739"/>
                  </a:lnTo>
                  <a:lnTo>
                    <a:pt x="6085" y="703"/>
                  </a:lnTo>
                  <a:lnTo>
                    <a:pt x="1" y="1"/>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38"/>
            <p:cNvSpPr/>
            <p:nvPr/>
          </p:nvSpPr>
          <p:spPr>
            <a:xfrm>
              <a:off x="1875148" y="1475375"/>
              <a:ext cx="158673" cy="139322"/>
            </a:xfrm>
            <a:custGeom>
              <a:avLst/>
              <a:gdLst/>
              <a:ahLst/>
              <a:cxnLst/>
              <a:rect l="l" t="t" r="r" b="b"/>
              <a:pathLst>
                <a:path w="5371" h="4716" extrusionOk="0">
                  <a:moveTo>
                    <a:pt x="953" y="0"/>
                  </a:moveTo>
                  <a:lnTo>
                    <a:pt x="1" y="4715"/>
                  </a:lnTo>
                  <a:lnTo>
                    <a:pt x="5371" y="4715"/>
                  </a:lnTo>
                  <a:lnTo>
                    <a:pt x="953" y="0"/>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38"/>
            <p:cNvSpPr/>
            <p:nvPr/>
          </p:nvSpPr>
          <p:spPr>
            <a:xfrm>
              <a:off x="816850" y="1569217"/>
              <a:ext cx="1545220" cy="2633274"/>
            </a:xfrm>
            <a:custGeom>
              <a:avLst/>
              <a:gdLst/>
              <a:ahLst/>
              <a:cxnLst/>
              <a:rect l="l" t="t" r="r" b="b"/>
              <a:pathLst>
                <a:path w="52305" h="84285" extrusionOk="0">
                  <a:moveTo>
                    <a:pt x="0" y="0"/>
                  </a:moveTo>
                  <a:lnTo>
                    <a:pt x="0" y="84284"/>
                  </a:lnTo>
                  <a:lnTo>
                    <a:pt x="52304" y="84284"/>
                  </a:lnTo>
                  <a:lnTo>
                    <a:pt x="52304" y="0"/>
                  </a:lnTo>
                  <a:close/>
                </a:path>
              </a:pathLst>
            </a:custGeom>
            <a:solidFill>
              <a:schemeClr val="lt2"/>
            </a:solidFill>
            <a:ln>
              <a:noFill/>
            </a:ln>
          </p:spPr>
          <p:txBody>
            <a:bodyPr spcFirstLastPara="1" wrap="square" lIns="182875" tIns="91425" rIns="18287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196" name="Google Shape;1196;p38"/>
            <p:cNvSpPr/>
            <p:nvPr/>
          </p:nvSpPr>
          <p:spPr>
            <a:xfrm>
              <a:off x="710263" y="1475375"/>
              <a:ext cx="1193133" cy="662343"/>
            </a:xfrm>
            <a:custGeom>
              <a:avLst/>
              <a:gdLst/>
              <a:ahLst/>
              <a:cxnLst/>
              <a:rect l="l" t="t" r="r" b="b"/>
              <a:pathLst>
                <a:path w="40387" h="22420" extrusionOk="0">
                  <a:moveTo>
                    <a:pt x="0" y="0"/>
                  </a:moveTo>
                  <a:lnTo>
                    <a:pt x="0" y="22420"/>
                  </a:lnTo>
                  <a:lnTo>
                    <a:pt x="35898" y="22420"/>
                  </a:lnTo>
                  <a:cubicBezTo>
                    <a:pt x="38374" y="22420"/>
                    <a:pt x="40386" y="20407"/>
                    <a:pt x="40386" y="17931"/>
                  </a:cubicBezTo>
                  <a:lnTo>
                    <a:pt x="4038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38"/>
            <p:cNvSpPr/>
            <p:nvPr/>
          </p:nvSpPr>
          <p:spPr>
            <a:xfrm>
              <a:off x="1205840" y="3787689"/>
              <a:ext cx="723555"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2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38"/>
            <p:cNvSpPr txBox="1"/>
            <p:nvPr/>
          </p:nvSpPr>
          <p:spPr>
            <a:xfrm>
              <a:off x="860010" y="2451050"/>
              <a:ext cx="1458900" cy="4296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COCOMO</a:t>
              </a:r>
              <a:endParaRPr kumimoji="0" sz="2800" b="0"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1199" name="Google Shape;1199;p38"/>
            <p:cNvSpPr txBox="1"/>
            <p:nvPr/>
          </p:nvSpPr>
          <p:spPr>
            <a:xfrm>
              <a:off x="860010" y="2842251"/>
              <a:ext cx="1458900" cy="632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600">
                  <a:latin typeface="Times New Roman" panose="02020603050405020304" pitchFamily="18" charset="0"/>
                  <a:ea typeface="Roboto"/>
                  <a:cs typeface="Times New Roman" panose="02020603050405020304" pitchFamily="18" charset="0"/>
                  <a:sym typeface="Roboto"/>
                </a:rPr>
                <a:t>Trung Gian</a:t>
              </a:r>
              <a:endParaRPr kumimoji="0" sz="26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grpSp>
      <p:sp>
        <p:nvSpPr>
          <p:cNvPr id="60" name="Google Shape;988;p33">
            <a:extLst>
              <a:ext uri="{FF2B5EF4-FFF2-40B4-BE49-F238E27FC236}">
                <a16:creationId xmlns:a16="http://schemas.microsoft.com/office/drawing/2014/main" id="{5997B66C-B0E4-476C-89C8-0D36376C23AE}"/>
              </a:ext>
            </a:extLst>
          </p:cNvPr>
          <p:cNvSpPr/>
          <p:nvPr/>
        </p:nvSpPr>
        <p:spPr>
          <a:xfrm>
            <a:off x="1120185" y="3334841"/>
            <a:ext cx="387153" cy="330377"/>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 name="TextBox 1">
            <a:extLst>
              <a:ext uri="{FF2B5EF4-FFF2-40B4-BE49-F238E27FC236}">
                <a16:creationId xmlns:a16="http://schemas.microsoft.com/office/drawing/2014/main" id="{947B89CC-F4B0-4AA0-B03D-A2896F203C57}"/>
              </a:ext>
            </a:extLst>
          </p:cNvPr>
          <p:cNvSpPr txBox="1"/>
          <p:nvPr/>
        </p:nvSpPr>
        <p:spPr>
          <a:xfrm>
            <a:off x="2796466" y="1267523"/>
            <a:ext cx="5717947" cy="2806666"/>
          </a:xfrm>
          <a:prstGeom prst="rect">
            <a:avLst/>
          </a:prstGeom>
          <a:noFill/>
        </p:spPr>
        <p:txBody>
          <a:bodyPr wrap="square" rtlCol="0">
            <a:spAutoFit/>
          </a:bodyPr>
          <a:lstStyle/>
          <a:p>
            <a:pPr marR="0" lvl="0" algn="l" defTabSz="914400" rtl="0" eaLnBrk="1" fontAlgn="auto" latinLnBrk="0" hangingPunct="1">
              <a:lnSpc>
                <a:spcPct val="150000"/>
              </a:lnSpc>
              <a:spcBef>
                <a:spcPts val="0"/>
              </a:spcBef>
              <a:spcAft>
                <a:spcPts val="0"/>
              </a:spcAft>
              <a:buClr>
                <a:srgbClr val="000000"/>
              </a:buClr>
              <a:buSzTx/>
              <a:tabLst/>
              <a:defRPr/>
            </a:pPr>
            <a:r>
              <a:rPr kumimoji="0" lang="vi-VN" sz="2000" b="0" i="0" u="none" strike="noStrike" kern="0" cap="none" spc="0" normalizeH="0" baseline="0" noProof="0">
                <a:ln>
                  <a:noFill/>
                </a:ln>
                <a:solidFill>
                  <a:srgbClr val="000000"/>
                </a:solidFill>
                <a:effectLst/>
                <a:uLnTx/>
                <a:uFillTx/>
                <a:latin typeface="+mj-lt"/>
                <a:cs typeface="Arial"/>
                <a:sym typeface="Arial"/>
              </a:rPr>
              <a:t>COCOMO trung gian là mở rộng của</a:t>
            </a:r>
            <a:r>
              <a:rPr kumimoji="0" lang="en-US" sz="2000" b="0" i="0" u="none" strike="noStrike" kern="0" cap="none" spc="0" normalizeH="0" baseline="0" noProof="0">
                <a:ln>
                  <a:noFill/>
                </a:ln>
                <a:solidFill>
                  <a:srgbClr val="000000"/>
                </a:solidFill>
                <a:effectLst/>
                <a:uLnTx/>
                <a:uFillTx/>
                <a:latin typeface="+mj-lt"/>
                <a:cs typeface="Arial"/>
                <a:sym typeface="Arial"/>
              </a:rPr>
              <a:t> </a:t>
            </a:r>
            <a:r>
              <a:rPr kumimoji="0" lang="vi-VN" sz="2000" b="0" i="0" u="none" strike="noStrike" kern="0" cap="none" spc="0" normalizeH="0" baseline="0" noProof="0">
                <a:ln>
                  <a:noFill/>
                </a:ln>
                <a:solidFill>
                  <a:srgbClr val="000000"/>
                </a:solidFill>
                <a:effectLst/>
                <a:uLnTx/>
                <a:uFillTx/>
                <a:latin typeface="+mj-lt"/>
                <a:cs typeface="Arial"/>
                <a:sym typeface="Arial"/>
              </a:rPr>
              <a:t>COCOMO cơ bản, và được dùng để</a:t>
            </a:r>
            <a:r>
              <a:rPr kumimoji="0" lang="en-US" sz="2000" b="0" i="0" u="none" strike="noStrike" kern="0" cap="none" spc="0" normalizeH="0" baseline="0" noProof="0">
                <a:ln>
                  <a:noFill/>
                </a:ln>
                <a:solidFill>
                  <a:srgbClr val="000000"/>
                </a:solidFill>
                <a:effectLst/>
                <a:uLnTx/>
                <a:uFillTx/>
                <a:latin typeface="+mj-lt"/>
                <a:cs typeface="Arial"/>
                <a:sym typeface="Arial"/>
              </a:rPr>
              <a:t> </a:t>
            </a:r>
            <a:r>
              <a:rPr kumimoji="0" lang="vi-VN" sz="2000" b="0" i="0" u="none" strike="noStrike" kern="0" cap="none" spc="0" normalizeH="0" baseline="0" noProof="0">
                <a:ln>
                  <a:noFill/>
                </a:ln>
                <a:solidFill>
                  <a:srgbClr val="000000"/>
                </a:solidFill>
                <a:effectLst/>
                <a:uLnTx/>
                <a:uFillTx/>
                <a:latin typeface="+mj-lt"/>
                <a:cs typeface="Arial"/>
                <a:sym typeface="Arial"/>
              </a:rPr>
              <a:t>ước tính thời gian lập trình trong triển</a:t>
            </a:r>
            <a:r>
              <a:rPr kumimoji="0" lang="en-US" sz="2000" b="0" i="0" u="none" strike="noStrike" kern="0" cap="none" spc="0" normalizeH="0" baseline="0" noProof="0">
                <a:ln>
                  <a:noFill/>
                </a:ln>
                <a:solidFill>
                  <a:srgbClr val="000000"/>
                </a:solidFill>
                <a:effectLst/>
                <a:uLnTx/>
                <a:uFillTx/>
                <a:latin typeface="+mj-lt"/>
                <a:cs typeface="Arial"/>
                <a:sym typeface="Arial"/>
              </a:rPr>
              <a:t> </a:t>
            </a:r>
            <a:r>
              <a:rPr kumimoji="0" lang="vi-VN" sz="2000" b="0" i="0" u="none" strike="noStrike" kern="0" cap="none" spc="0" normalizeH="0" baseline="0" noProof="0">
                <a:ln>
                  <a:noFill/>
                </a:ln>
                <a:solidFill>
                  <a:srgbClr val="000000"/>
                </a:solidFill>
                <a:effectLst/>
                <a:uLnTx/>
                <a:uFillTx/>
                <a:latin typeface="+mj-lt"/>
                <a:cs typeface="Arial"/>
                <a:sym typeface="Arial"/>
              </a:rPr>
              <a:t>khai sản phẩm phần mềm. Sự mở rộng</a:t>
            </a:r>
            <a:r>
              <a:rPr kumimoji="0" lang="en-US" sz="2000" b="0" i="0" u="none" strike="noStrike" kern="0" cap="none" spc="0" normalizeH="0" baseline="0" noProof="0">
                <a:ln>
                  <a:noFill/>
                </a:ln>
                <a:solidFill>
                  <a:srgbClr val="000000"/>
                </a:solidFill>
                <a:effectLst/>
                <a:uLnTx/>
                <a:uFillTx/>
                <a:latin typeface="+mj-lt"/>
                <a:cs typeface="Arial"/>
                <a:sym typeface="Arial"/>
              </a:rPr>
              <a:t> </a:t>
            </a:r>
            <a:r>
              <a:rPr kumimoji="0" lang="vi-VN" sz="2000" b="0" i="0" u="none" strike="noStrike" kern="0" cap="none" spc="0" normalizeH="0" baseline="0" noProof="0">
                <a:ln>
                  <a:noFill/>
                </a:ln>
                <a:solidFill>
                  <a:srgbClr val="000000"/>
                </a:solidFill>
                <a:effectLst/>
                <a:uLnTx/>
                <a:uFillTx/>
                <a:latin typeface="+mj-lt"/>
                <a:cs typeface="Arial"/>
                <a:sym typeface="Arial"/>
              </a:rPr>
              <a:t>này, xem xét trên một tập hợp “Chi phí</a:t>
            </a:r>
            <a:r>
              <a:rPr kumimoji="0" lang="en-US" sz="2000" b="0" i="0" u="none" strike="noStrike" kern="0" cap="none" spc="0" normalizeH="0" baseline="0" noProof="0">
                <a:ln>
                  <a:noFill/>
                </a:ln>
                <a:solidFill>
                  <a:srgbClr val="000000"/>
                </a:solidFill>
                <a:effectLst/>
                <a:uLnTx/>
                <a:uFillTx/>
                <a:latin typeface="+mj-lt"/>
                <a:cs typeface="Arial"/>
                <a:sym typeface="Arial"/>
              </a:rPr>
              <a:t> </a:t>
            </a:r>
            <a:r>
              <a:rPr kumimoji="0" lang="vi-VN" sz="2000" b="0" i="0" u="none" strike="noStrike" kern="0" cap="none" spc="0" normalizeH="0" baseline="0" noProof="0">
                <a:ln>
                  <a:noFill/>
                </a:ln>
                <a:solidFill>
                  <a:srgbClr val="000000"/>
                </a:solidFill>
                <a:effectLst/>
                <a:uLnTx/>
                <a:uFillTx/>
                <a:latin typeface="+mj-lt"/>
                <a:cs typeface="Arial"/>
                <a:sym typeface="Arial"/>
              </a:rPr>
              <a:t>của các đặc trưng các Bộ phận điều</a:t>
            </a:r>
            <a:r>
              <a:rPr kumimoji="0" lang="en-US" sz="2000" b="0" i="0" u="none" strike="noStrike" kern="0" cap="none" spc="0" normalizeH="0" baseline="0" noProof="0">
                <a:ln>
                  <a:noFill/>
                </a:ln>
                <a:solidFill>
                  <a:srgbClr val="000000"/>
                </a:solidFill>
                <a:effectLst/>
                <a:uLnTx/>
                <a:uFillTx/>
                <a:latin typeface="+mj-lt"/>
                <a:cs typeface="Arial"/>
                <a:sym typeface="Arial"/>
              </a:rPr>
              <a:t> </a:t>
            </a:r>
            <a:r>
              <a:rPr kumimoji="0" lang="vi-VN" sz="2000" b="0" i="0" u="none" strike="noStrike" kern="0" cap="none" spc="0" normalizeH="0" baseline="0" noProof="0">
                <a:ln>
                  <a:noFill/>
                </a:ln>
                <a:solidFill>
                  <a:srgbClr val="000000"/>
                </a:solidFill>
                <a:effectLst/>
                <a:uLnTx/>
                <a:uFillTx/>
                <a:latin typeface="+mj-lt"/>
                <a:cs typeface="Arial"/>
                <a:sym typeface="Arial"/>
              </a:rPr>
              <a:t>khiển (driver)” được chia thành 4 nhóm</a:t>
            </a:r>
            <a:r>
              <a:rPr kumimoji="0" lang="en-US" sz="2000" b="0" i="0" u="none" strike="noStrike" kern="0" cap="none" spc="0" normalizeH="0" baseline="0" noProof="0">
                <a:ln>
                  <a:noFill/>
                </a:ln>
                <a:solidFill>
                  <a:srgbClr val="000000"/>
                </a:solidFill>
                <a:effectLst/>
                <a:uLnTx/>
                <a:uFillTx/>
                <a:latin typeface="+mj-lt"/>
                <a:cs typeface="Arial"/>
                <a:sym typeface="Arial"/>
              </a:rPr>
              <a:t> </a:t>
            </a:r>
            <a:r>
              <a:rPr kumimoji="0" lang="vi-VN" sz="2000" b="0" i="0" u="none" strike="noStrike" kern="0" cap="none" spc="0" normalizeH="0" baseline="0" noProof="0">
                <a:ln>
                  <a:noFill/>
                </a:ln>
                <a:solidFill>
                  <a:srgbClr val="000000"/>
                </a:solidFill>
                <a:effectLst/>
                <a:uLnTx/>
                <a:uFillTx/>
                <a:latin typeface="+mj-lt"/>
                <a:cs typeface="Arial"/>
                <a:sym typeface="Arial"/>
              </a:rPr>
              <a:t>gồm 15 tính chất:</a:t>
            </a:r>
            <a:endParaRPr kumimoji="0" lang="en-US" sz="2000" b="0" i="0" u="none" strike="noStrike" kern="0" cap="none" spc="0" normalizeH="0" baseline="0" noProof="0">
              <a:ln>
                <a:noFill/>
              </a:ln>
              <a:solidFill>
                <a:srgbClr val="000000"/>
              </a:solidFill>
              <a:effectLst/>
              <a:uLnTx/>
              <a:uFillTx/>
              <a:latin typeface="+mj-lt"/>
              <a:cs typeface="Arial"/>
              <a:sym typeface="Arial"/>
            </a:endParaRPr>
          </a:p>
        </p:txBody>
      </p:sp>
    </p:spTree>
    <p:extLst>
      <p:ext uri="{BB962C8B-B14F-4D97-AF65-F5344CB8AC3E}">
        <p14:creationId xmlns:p14="http://schemas.microsoft.com/office/powerpoint/2010/main" val="37582301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87"/>
        <p:cNvGrpSpPr/>
        <p:nvPr/>
      </p:nvGrpSpPr>
      <p:grpSpPr>
        <a:xfrm>
          <a:off x="0" y="0"/>
          <a:ext cx="0" cy="0"/>
          <a:chOff x="0" y="0"/>
          <a:chExt cx="0" cy="0"/>
        </a:xfrm>
      </p:grpSpPr>
      <p:grpSp>
        <p:nvGrpSpPr>
          <p:cNvPr id="1395" name="Google Shape;1395;p42"/>
          <p:cNvGrpSpPr/>
          <p:nvPr/>
        </p:nvGrpSpPr>
        <p:grpSpPr>
          <a:xfrm>
            <a:off x="3783638" y="1227575"/>
            <a:ext cx="1578500" cy="1556250"/>
            <a:chOff x="3783638" y="1227575"/>
            <a:chExt cx="1578500" cy="1556250"/>
          </a:xfrm>
        </p:grpSpPr>
        <p:grpSp>
          <p:nvGrpSpPr>
            <p:cNvPr id="1396" name="Google Shape;1396;p42"/>
            <p:cNvGrpSpPr/>
            <p:nvPr/>
          </p:nvGrpSpPr>
          <p:grpSpPr>
            <a:xfrm>
              <a:off x="3783638" y="1227575"/>
              <a:ext cx="1578500" cy="1556250"/>
              <a:chOff x="3783625" y="1151375"/>
              <a:chExt cx="1578500" cy="1556250"/>
            </a:xfrm>
          </p:grpSpPr>
          <p:sp>
            <p:nvSpPr>
              <p:cNvPr id="1397" name="Google Shape;1397;p42"/>
              <p:cNvSpPr/>
              <p:nvPr/>
            </p:nvSpPr>
            <p:spPr>
              <a:xfrm>
                <a:off x="4761725" y="1292025"/>
                <a:ext cx="448900" cy="448575"/>
              </a:xfrm>
              <a:custGeom>
                <a:avLst/>
                <a:gdLst/>
                <a:ahLst/>
                <a:cxnLst/>
                <a:rect l="l" t="t" r="r" b="b"/>
                <a:pathLst>
                  <a:path w="17956" h="17943" extrusionOk="0">
                    <a:moveTo>
                      <a:pt x="8978" y="0"/>
                    </a:moveTo>
                    <a:cubicBezTo>
                      <a:pt x="4025" y="0"/>
                      <a:pt x="1" y="4013"/>
                      <a:pt x="1" y="8978"/>
                    </a:cubicBezTo>
                    <a:cubicBezTo>
                      <a:pt x="1" y="13931"/>
                      <a:pt x="4025" y="17943"/>
                      <a:pt x="8978" y="17943"/>
                    </a:cubicBezTo>
                    <a:cubicBezTo>
                      <a:pt x="13931" y="17943"/>
                      <a:pt x="17956" y="13931"/>
                      <a:pt x="17956" y="8978"/>
                    </a:cubicBezTo>
                    <a:cubicBezTo>
                      <a:pt x="17956" y="4013"/>
                      <a:pt x="13931" y="0"/>
                      <a:pt x="897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 name="Google Shape;1398;p42"/>
              <p:cNvSpPr/>
              <p:nvPr/>
            </p:nvSpPr>
            <p:spPr>
              <a:xfrm>
                <a:off x="3783625" y="1151375"/>
                <a:ext cx="1578500" cy="1556250"/>
              </a:xfrm>
              <a:custGeom>
                <a:avLst/>
                <a:gdLst/>
                <a:ahLst/>
                <a:cxnLst/>
                <a:rect l="l" t="t" r="r" b="b"/>
                <a:pathLst>
                  <a:path w="63140" h="62250" extrusionOk="0">
                    <a:moveTo>
                      <a:pt x="31570" y="1"/>
                    </a:moveTo>
                    <a:cubicBezTo>
                      <a:pt x="30401" y="1"/>
                      <a:pt x="29231" y="447"/>
                      <a:pt x="28338" y="1340"/>
                    </a:cubicBezTo>
                    <a:lnTo>
                      <a:pt x="21408" y="8270"/>
                    </a:lnTo>
                    <a:cubicBezTo>
                      <a:pt x="19658" y="6519"/>
                      <a:pt x="17363" y="5644"/>
                      <a:pt x="15067" y="5644"/>
                    </a:cubicBezTo>
                    <a:cubicBezTo>
                      <a:pt x="12770" y="5644"/>
                      <a:pt x="10473" y="6519"/>
                      <a:pt x="8716" y="8270"/>
                    </a:cubicBezTo>
                    <a:cubicBezTo>
                      <a:pt x="5216" y="11782"/>
                      <a:pt x="5216" y="17461"/>
                      <a:pt x="8716" y="20962"/>
                    </a:cubicBezTo>
                    <a:lnTo>
                      <a:pt x="1787" y="27903"/>
                    </a:lnTo>
                    <a:cubicBezTo>
                      <a:pt x="1" y="29677"/>
                      <a:pt x="1" y="32570"/>
                      <a:pt x="1787" y="34356"/>
                    </a:cubicBezTo>
                    <a:lnTo>
                      <a:pt x="28338" y="60919"/>
                    </a:lnTo>
                    <a:cubicBezTo>
                      <a:pt x="29231" y="61806"/>
                      <a:pt x="30401" y="62249"/>
                      <a:pt x="31570" y="62249"/>
                    </a:cubicBezTo>
                    <a:cubicBezTo>
                      <a:pt x="32740" y="62249"/>
                      <a:pt x="33910" y="61806"/>
                      <a:pt x="34803" y="60919"/>
                    </a:cubicBezTo>
                    <a:lnTo>
                      <a:pt x="41732" y="53977"/>
                    </a:lnTo>
                    <a:cubicBezTo>
                      <a:pt x="43489" y="55734"/>
                      <a:pt x="45786" y="56612"/>
                      <a:pt x="48083" y="56612"/>
                    </a:cubicBezTo>
                    <a:cubicBezTo>
                      <a:pt x="50379" y="56612"/>
                      <a:pt x="52674" y="55734"/>
                      <a:pt x="54424" y="53977"/>
                    </a:cubicBezTo>
                    <a:cubicBezTo>
                      <a:pt x="57937" y="50477"/>
                      <a:pt x="57937" y="44798"/>
                      <a:pt x="54424" y="41285"/>
                    </a:cubicBezTo>
                    <a:lnTo>
                      <a:pt x="61354" y="34356"/>
                    </a:lnTo>
                    <a:cubicBezTo>
                      <a:pt x="63140" y="32570"/>
                      <a:pt x="63140" y="29677"/>
                      <a:pt x="61354" y="27903"/>
                    </a:cubicBezTo>
                    <a:lnTo>
                      <a:pt x="34803" y="1340"/>
                    </a:lnTo>
                    <a:cubicBezTo>
                      <a:pt x="33910" y="447"/>
                      <a:pt x="32740" y="1"/>
                      <a:pt x="3157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99" name="Google Shape;1399;p42"/>
            <p:cNvSpPr/>
            <p:nvPr/>
          </p:nvSpPr>
          <p:spPr>
            <a:xfrm>
              <a:off x="4781088" y="1387575"/>
              <a:ext cx="410200" cy="410175"/>
            </a:xfrm>
            <a:custGeom>
              <a:avLst/>
              <a:gdLst/>
              <a:ahLst/>
              <a:cxnLst/>
              <a:rect l="l" t="t" r="r" b="b"/>
              <a:pathLst>
                <a:path w="16408" h="16407" extrusionOk="0">
                  <a:moveTo>
                    <a:pt x="8204" y="0"/>
                  </a:moveTo>
                  <a:cubicBezTo>
                    <a:pt x="3668" y="0"/>
                    <a:pt x="1" y="3667"/>
                    <a:pt x="1" y="8204"/>
                  </a:cubicBezTo>
                  <a:cubicBezTo>
                    <a:pt x="1" y="12728"/>
                    <a:pt x="3668" y="16407"/>
                    <a:pt x="8204" y="16407"/>
                  </a:cubicBezTo>
                  <a:cubicBezTo>
                    <a:pt x="12729" y="16407"/>
                    <a:pt x="16408" y="12728"/>
                    <a:pt x="16408" y="8204"/>
                  </a:cubicBezTo>
                  <a:cubicBezTo>
                    <a:pt x="16408" y="3667"/>
                    <a:pt x="12729" y="0"/>
                    <a:pt x="82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 name="Google Shape;1400;p42"/>
            <p:cNvSpPr txBox="1"/>
            <p:nvPr/>
          </p:nvSpPr>
          <p:spPr>
            <a:xfrm>
              <a:off x="3875088" y="1780325"/>
              <a:ext cx="1395600" cy="308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Sản Phẩm</a:t>
              </a:r>
              <a:endParaRPr kumimoji="0" sz="20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
        <p:nvSpPr>
          <p:cNvPr id="1388" name="Google Shape;1388;p42"/>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Mô Hình COCOMO Trung Gian</a:t>
            </a:r>
            <a:endParaRPr b="1">
              <a:latin typeface="Times New Roman" panose="02020603050405020304" pitchFamily="18" charset="0"/>
              <a:cs typeface="Times New Roman" panose="02020603050405020304" pitchFamily="18" charset="0"/>
            </a:endParaRPr>
          </a:p>
        </p:txBody>
      </p:sp>
      <p:grpSp>
        <p:nvGrpSpPr>
          <p:cNvPr id="1401" name="Google Shape;1401;p42"/>
          <p:cNvGrpSpPr/>
          <p:nvPr/>
        </p:nvGrpSpPr>
        <p:grpSpPr>
          <a:xfrm>
            <a:off x="2957963" y="2053275"/>
            <a:ext cx="1578475" cy="1556175"/>
            <a:chOff x="2957963" y="2053275"/>
            <a:chExt cx="1578475" cy="1556175"/>
          </a:xfrm>
        </p:grpSpPr>
        <p:grpSp>
          <p:nvGrpSpPr>
            <p:cNvPr id="1402" name="Google Shape;1402;p42"/>
            <p:cNvGrpSpPr/>
            <p:nvPr/>
          </p:nvGrpSpPr>
          <p:grpSpPr>
            <a:xfrm>
              <a:off x="2957963" y="2053275"/>
              <a:ext cx="1578475" cy="1556175"/>
              <a:chOff x="2957950" y="1977075"/>
              <a:chExt cx="1578475" cy="1556175"/>
            </a:xfrm>
          </p:grpSpPr>
          <p:sp>
            <p:nvSpPr>
              <p:cNvPr id="1403" name="Google Shape;1403;p42"/>
              <p:cNvSpPr/>
              <p:nvPr/>
            </p:nvSpPr>
            <p:spPr>
              <a:xfrm>
                <a:off x="3110350" y="2118325"/>
                <a:ext cx="448575" cy="448575"/>
              </a:xfrm>
              <a:custGeom>
                <a:avLst/>
                <a:gdLst/>
                <a:ahLst/>
                <a:cxnLst/>
                <a:rect l="l" t="t" r="r" b="b"/>
                <a:pathLst>
                  <a:path w="17943" h="17943" extrusionOk="0">
                    <a:moveTo>
                      <a:pt x="8965" y="0"/>
                    </a:moveTo>
                    <a:cubicBezTo>
                      <a:pt x="4012" y="0"/>
                      <a:pt x="0" y="4012"/>
                      <a:pt x="0" y="8965"/>
                    </a:cubicBezTo>
                    <a:cubicBezTo>
                      <a:pt x="0" y="13918"/>
                      <a:pt x="4012" y="17943"/>
                      <a:pt x="8965" y="17943"/>
                    </a:cubicBezTo>
                    <a:cubicBezTo>
                      <a:pt x="13930" y="17943"/>
                      <a:pt x="17943" y="13918"/>
                      <a:pt x="17943" y="8965"/>
                    </a:cubicBezTo>
                    <a:cubicBezTo>
                      <a:pt x="17943" y="4012"/>
                      <a:pt x="13930" y="0"/>
                      <a:pt x="8965"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 name="Google Shape;1404;p42"/>
              <p:cNvSpPr/>
              <p:nvPr/>
            </p:nvSpPr>
            <p:spPr>
              <a:xfrm>
                <a:off x="2957950" y="1977075"/>
                <a:ext cx="1578475" cy="1556175"/>
              </a:xfrm>
              <a:custGeom>
                <a:avLst/>
                <a:gdLst/>
                <a:ahLst/>
                <a:cxnLst/>
                <a:rect l="l" t="t" r="r" b="b"/>
                <a:pathLst>
                  <a:path w="63139" h="62247" extrusionOk="0">
                    <a:moveTo>
                      <a:pt x="31571" y="0"/>
                    </a:moveTo>
                    <a:cubicBezTo>
                      <a:pt x="30403" y="0"/>
                      <a:pt x="29236" y="447"/>
                      <a:pt x="28349" y="1340"/>
                    </a:cubicBezTo>
                    <a:lnTo>
                      <a:pt x="1786" y="27891"/>
                    </a:lnTo>
                    <a:cubicBezTo>
                      <a:pt x="0" y="29677"/>
                      <a:pt x="0" y="32570"/>
                      <a:pt x="1786" y="34356"/>
                    </a:cubicBezTo>
                    <a:lnTo>
                      <a:pt x="8727" y="41297"/>
                    </a:lnTo>
                    <a:cubicBezTo>
                      <a:pt x="5310" y="44810"/>
                      <a:pt x="5334" y="50417"/>
                      <a:pt x="8811" y="53894"/>
                    </a:cubicBezTo>
                    <a:cubicBezTo>
                      <a:pt x="10562" y="55646"/>
                      <a:pt x="12855" y="56521"/>
                      <a:pt x="15149" y="56521"/>
                    </a:cubicBezTo>
                    <a:cubicBezTo>
                      <a:pt x="17407" y="56521"/>
                      <a:pt x="19665" y="55673"/>
                      <a:pt x="21407" y="53977"/>
                    </a:cubicBezTo>
                    <a:lnTo>
                      <a:pt x="28349" y="60907"/>
                    </a:lnTo>
                    <a:cubicBezTo>
                      <a:pt x="29236" y="61800"/>
                      <a:pt x="30403" y="62246"/>
                      <a:pt x="31571" y="62246"/>
                    </a:cubicBezTo>
                    <a:cubicBezTo>
                      <a:pt x="32739" y="62246"/>
                      <a:pt x="33909" y="61800"/>
                      <a:pt x="34802" y="60907"/>
                    </a:cubicBezTo>
                    <a:lnTo>
                      <a:pt x="61365" y="34356"/>
                    </a:lnTo>
                    <a:cubicBezTo>
                      <a:pt x="63139" y="32570"/>
                      <a:pt x="63139" y="29677"/>
                      <a:pt x="61365" y="27891"/>
                    </a:cubicBezTo>
                    <a:lnTo>
                      <a:pt x="54423" y="20961"/>
                    </a:lnTo>
                    <a:cubicBezTo>
                      <a:pt x="54459" y="20926"/>
                      <a:pt x="54495" y="20902"/>
                      <a:pt x="54519" y="20866"/>
                    </a:cubicBezTo>
                    <a:cubicBezTo>
                      <a:pt x="58031" y="17366"/>
                      <a:pt x="58031" y="11686"/>
                      <a:pt x="54519" y="8174"/>
                    </a:cubicBezTo>
                    <a:cubicBezTo>
                      <a:pt x="52769" y="6424"/>
                      <a:pt x="50474" y="5549"/>
                      <a:pt x="48177" y="5549"/>
                    </a:cubicBezTo>
                    <a:cubicBezTo>
                      <a:pt x="45881" y="5549"/>
                      <a:pt x="43583" y="6424"/>
                      <a:pt x="41827" y="8174"/>
                    </a:cubicBezTo>
                    <a:cubicBezTo>
                      <a:pt x="41803" y="8210"/>
                      <a:pt x="41779" y="8246"/>
                      <a:pt x="41743" y="8281"/>
                    </a:cubicBezTo>
                    <a:lnTo>
                      <a:pt x="34802" y="1340"/>
                    </a:lnTo>
                    <a:cubicBezTo>
                      <a:pt x="33909" y="447"/>
                      <a:pt x="32739" y="0"/>
                      <a:pt x="31571"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05" name="Google Shape;1405;p42"/>
            <p:cNvSpPr/>
            <p:nvPr/>
          </p:nvSpPr>
          <p:spPr>
            <a:xfrm>
              <a:off x="3134163" y="2218325"/>
              <a:ext cx="400975" cy="400975"/>
            </a:xfrm>
            <a:custGeom>
              <a:avLst/>
              <a:gdLst/>
              <a:ahLst/>
              <a:cxnLst/>
              <a:rect l="l" t="t" r="r" b="b"/>
              <a:pathLst>
                <a:path w="16039" h="16039" extrusionOk="0">
                  <a:moveTo>
                    <a:pt x="8013" y="0"/>
                  </a:moveTo>
                  <a:cubicBezTo>
                    <a:pt x="3596" y="0"/>
                    <a:pt x="1" y="3584"/>
                    <a:pt x="1" y="8013"/>
                  </a:cubicBezTo>
                  <a:cubicBezTo>
                    <a:pt x="1" y="12443"/>
                    <a:pt x="3596" y="16038"/>
                    <a:pt x="8013" y="16038"/>
                  </a:cubicBezTo>
                  <a:cubicBezTo>
                    <a:pt x="12443" y="16038"/>
                    <a:pt x="16038" y="12443"/>
                    <a:pt x="16038" y="8013"/>
                  </a:cubicBezTo>
                  <a:cubicBezTo>
                    <a:pt x="16038" y="3584"/>
                    <a:pt x="12443" y="0"/>
                    <a:pt x="801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 name="Google Shape;1406;p42"/>
            <p:cNvSpPr txBox="1"/>
            <p:nvPr/>
          </p:nvSpPr>
          <p:spPr>
            <a:xfrm>
              <a:off x="3049400" y="2640788"/>
              <a:ext cx="1395600" cy="308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Phần Cứng</a:t>
              </a:r>
              <a:endParaRPr kumimoji="0" sz="20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grpSp>
        <p:nvGrpSpPr>
          <p:cNvPr id="1407" name="Google Shape;1407;p42"/>
          <p:cNvGrpSpPr/>
          <p:nvPr/>
        </p:nvGrpSpPr>
        <p:grpSpPr>
          <a:xfrm>
            <a:off x="3781863" y="2877175"/>
            <a:ext cx="1578800" cy="1556250"/>
            <a:chOff x="3781863" y="2877175"/>
            <a:chExt cx="1578800" cy="1556250"/>
          </a:xfrm>
        </p:grpSpPr>
        <p:grpSp>
          <p:nvGrpSpPr>
            <p:cNvPr id="1408" name="Google Shape;1408;p42"/>
            <p:cNvGrpSpPr/>
            <p:nvPr/>
          </p:nvGrpSpPr>
          <p:grpSpPr>
            <a:xfrm>
              <a:off x="3781863" y="2877175"/>
              <a:ext cx="1578800" cy="1556250"/>
              <a:chOff x="3781850" y="2800975"/>
              <a:chExt cx="1578800" cy="1556250"/>
            </a:xfrm>
          </p:grpSpPr>
          <p:sp>
            <p:nvSpPr>
              <p:cNvPr id="1409" name="Google Shape;1409;p42"/>
              <p:cNvSpPr/>
              <p:nvPr/>
            </p:nvSpPr>
            <p:spPr>
              <a:xfrm>
                <a:off x="3936325" y="3765250"/>
                <a:ext cx="448600" cy="448875"/>
              </a:xfrm>
              <a:custGeom>
                <a:avLst/>
                <a:gdLst/>
                <a:ahLst/>
                <a:cxnLst/>
                <a:rect l="l" t="t" r="r" b="b"/>
                <a:pathLst>
                  <a:path w="17944" h="17955" extrusionOk="0">
                    <a:moveTo>
                      <a:pt x="8978" y="0"/>
                    </a:moveTo>
                    <a:cubicBezTo>
                      <a:pt x="4013" y="0"/>
                      <a:pt x="1" y="4024"/>
                      <a:pt x="1" y="8977"/>
                    </a:cubicBezTo>
                    <a:cubicBezTo>
                      <a:pt x="1" y="13930"/>
                      <a:pt x="4013" y="17955"/>
                      <a:pt x="8978" y="17955"/>
                    </a:cubicBezTo>
                    <a:cubicBezTo>
                      <a:pt x="13931" y="17955"/>
                      <a:pt x="17944" y="13930"/>
                      <a:pt x="17944" y="8977"/>
                    </a:cubicBezTo>
                    <a:cubicBezTo>
                      <a:pt x="17944" y="4024"/>
                      <a:pt x="13931" y="0"/>
                      <a:pt x="89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 name="Google Shape;1410;p42"/>
              <p:cNvSpPr/>
              <p:nvPr/>
            </p:nvSpPr>
            <p:spPr>
              <a:xfrm>
                <a:off x="3781850" y="2800975"/>
                <a:ext cx="1578800" cy="1556250"/>
              </a:xfrm>
              <a:custGeom>
                <a:avLst/>
                <a:gdLst/>
                <a:ahLst/>
                <a:cxnLst/>
                <a:rect l="l" t="t" r="r" b="b"/>
                <a:pathLst>
                  <a:path w="63152" h="62250" extrusionOk="0">
                    <a:moveTo>
                      <a:pt x="31576" y="1"/>
                    </a:moveTo>
                    <a:cubicBezTo>
                      <a:pt x="30409" y="1"/>
                      <a:pt x="29242" y="447"/>
                      <a:pt x="28349" y="1340"/>
                    </a:cubicBezTo>
                    <a:lnTo>
                      <a:pt x="21408" y="8282"/>
                    </a:lnTo>
                    <a:cubicBezTo>
                      <a:pt x="19661" y="6564"/>
                      <a:pt x="17389" y="5707"/>
                      <a:pt x="15118" y="5707"/>
                    </a:cubicBezTo>
                    <a:cubicBezTo>
                      <a:pt x="12823" y="5707"/>
                      <a:pt x="10529" y="6582"/>
                      <a:pt x="8775" y="8329"/>
                    </a:cubicBezTo>
                    <a:cubicBezTo>
                      <a:pt x="5299" y="11818"/>
                      <a:pt x="5275" y="17450"/>
                      <a:pt x="8728" y="20962"/>
                    </a:cubicBezTo>
                    <a:lnTo>
                      <a:pt x="1786" y="27891"/>
                    </a:lnTo>
                    <a:cubicBezTo>
                      <a:pt x="1" y="29677"/>
                      <a:pt x="1" y="32570"/>
                      <a:pt x="1786" y="34356"/>
                    </a:cubicBezTo>
                    <a:lnTo>
                      <a:pt x="28349" y="60919"/>
                    </a:lnTo>
                    <a:cubicBezTo>
                      <a:pt x="29242" y="61806"/>
                      <a:pt x="30409" y="62250"/>
                      <a:pt x="31576" y="62250"/>
                    </a:cubicBezTo>
                    <a:cubicBezTo>
                      <a:pt x="32743" y="62250"/>
                      <a:pt x="33910" y="61806"/>
                      <a:pt x="34802" y="60919"/>
                    </a:cubicBezTo>
                    <a:lnTo>
                      <a:pt x="41744" y="53978"/>
                    </a:lnTo>
                    <a:cubicBezTo>
                      <a:pt x="43494" y="55734"/>
                      <a:pt x="45789" y="56612"/>
                      <a:pt x="48084" y="56612"/>
                    </a:cubicBezTo>
                    <a:cubicBezTo>
                      <a:pt x="50379" y="56612"/>
                      <a:pt x="52674" y="55734"/>
                      <a:pt x="54424" y="53978"/>
                    </a:cubicBezTo>
                    <a:cubicBezTo>
                      <a:pt x="57936" y="50477"/>
                      <a:pt x="57936" y="44798"/>
                      <a:pt x="54424" y="41286"/>
                    </a:cubicBezTo>
                    <a:lnTo>
                      <a:pt x="61365" y="34356"/>
                    </a:lnTo>
                    <a:cubicBezTo>
                      <a:pt x="63151" y="32570"/>
                      <a:pt x="63151" y="29677"/>
                      <a:pt x="61365" y="27891"/>
                    </a:cubicBezTo>
                    <a:lnTo>
                      <a:pt x="34802" y="1340"/>
                    </a:lnTo>
                    <a:cubicBezTo>
                      <a:pt x="33910" y="447"/>
                      <a:pt x="32743" y="1"/>
                      <a:pt x="315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411" name="Google Shape;1411;p42"/>
            <p:cNvSpPr/>
            <p:nvPr/>
          </p:nvSpPr>
          <p:spPr>
            <a:xfrm>
              <a:off x="3959263" y="3864650"/>
              <a:ext cx="402750" cy="402475"/>
            </a:xfrm>
            <a:custGeom>
              <a:avLst/>
              <a:gdLst/>
              <a:ahLst/>
              <a:cxnLst/>
              <a:rect l="l" t="t" r="r" b="b"/>
              <a:pathLst>
                <a:path w="16110" h="16099" extrusionOk="0">
                  <a:moveTo>
                    <a:pt x="8061" y="1"/>
                  </a:moveTo>
                  <a:cubicBezTo>
                    <a:pt x="3608" y="1"/>
                    <a:pt x="1" y="3608"/>
                    <a:pt x="1" y="8049"/>
                  </a:cubicBezTo>
                  <a:cubicBezTo>
                    <a:pt x="1" y="12502"/>
                    <a:pt x="3608" y="16098"/>
                    <a:pt x="8061" y="16098"/>
                  </a:cubicBezTo>
                  <a:cubicBezTo>
                    <a:pt x="12502" y="16098"/>
                    <a:pt x="16110" y="12502"/>
                    <a:pt x="16110" y="8049"/>
                  </a:cubicBezTo>
                  <a:cubicBezTo>
                    <a:pt x="16110" y="3608"/>
                    <a:pt x="12502" y="1"/>
                    <a:pt x="806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 name="Google Shape;1412;p42"/>
            <p:cNvSpPr txBox="1"/>
            <p:nvPr/>
          </p:nvSpPr>
          <p:spPr>
            <a:xfrm>
              <a:off x="3875088" y="3501250"/>
              <a:ext cx="1395600" cy="308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b="1">
                  <a:solidFill>
                    <a:srgbClr val="FFFFFF"/>
                  </a:solidFill>
                  <a:latin typeface="Times New Roman" panose="02020603050405020304" pitchFamily="18" charset="0"/>
                  <a:ea typeface="Fira Sans Extra Condensed Medium"/>
                  <a:cs typeface="Times New Roman" panose="02020603050405020304" pitchFamily="18" charset="0"/>
                  <a:sym typeface="Fira Sans Extra Condensed Medium"/>
                </a:rPr>
                <a:t>DA</a:t>
              </a:r>
              <a:endParaRPr kumimoji="0" sz="20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grpSp>
        <p:nvGrpSpPr>
          <p:cNvPr id="1413" name="Google Shape;1413;p42"/>
          <p:cNvGrpSpPr/>
          <p:nvPr/>
        </p:nvGrpSpPr>
        <p:grpSpPr>
          <a:xfrm>
            <a:off x="5476725" y="1576992"/>
            <a:ext cx="2954150" cy="855521"/>
            <a:chOff x="5476725" y="1576992"/>
            <a:chExt cx="2954150" cy="855521"/>
          </a:xfrm>
        </p:grpSpPr>
        <p:grpSp>
          <p:nvGrpSpPr>
            <p:cNvPr id="1414" name="Google Shape;1414;p42"/>
            <p:cNvGrpSpPr/>
            <p:nvPr/>
          </p:nvGrpSpPr>
          <p:grpSpPr>
            <a:xfrm>
              <a:off x="6348644" y="1576992"/>
              <a:ext cx="2082231" cy="855521"/>
              <a:chOff x="6348644" y="1164913"/>
              <a:chExt cx="2082231" cy="855521"/>
            </a:xfrm>
          </p:grpSpPr>
          <p:sp>
            <p:nvSpPr>
              <p:cNvPr id="1415" name="Google Shape;1415;p42"/>
              <p:cNvSpPr txBox="1"/>
              <p:nvPr/>
            </p:nvSpPr>
            <p:spPr>
              <a:xfrm>
                <a:off x="6348644" y="1430334"/>
                <a:ext cx="2079600" cy="5901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416" name="Google Shape;1416;p42"/>
              <p:cNvSpPr txBox="1"/>
              <p:nvPr/>
            </p:nvSpPr>
            <p:spPr>
              <a:xfrm>
                <a:off x="6351275" y="1164913"/>
                <a:ext cx="2079600" cy="3546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i="0" u="none" strike="noStrike" kern="0" cap="none" spc="0" normalizeH="0" baseline="0" noProof="0">
                    <a:ln>
                      <a:noFill/>
                    </a:ln>
                    <a:solidFill>
                      <a:srgbClr val="FBB83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3 tính chất</a:t>
                </a:r>
                <a:endParaRPr kumimoji="0" sz="2000" i="0" u="none" strike="noStrike" kern="0" cap="none" spc="0" normalizeH="0" baseline="0" noProof="0">
                  <a:ln>
                    <a:noFill/>
                  </a:ln>
                  <a:solidFill>
                    <a:srgbClr val="FBB83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cxnSp>
          <p:nvCxnSpPr>
            <p:cNvPr id="1417" name="Google Shape;1417;p42"/>
            <p:cNvCxnSpPr/>
            <p:nvPr/>
          </p:nvCxnSpPr>
          <p:spPr>
            <a:xfrm rot="10800000">
              <a:off x="5476725" y="1592663"/>
              <a:ext cx="2859300" cy="0"/>
            </a:xfrm>
            <a:prstGeom prst="straightConnector1">
              <a:avLst/>
            </a:prstGeom>
            <a:noFill/>
            <a:ln w="9525" cap="flat" cmpd="sng">
              <a:solidFill>
                <a:schemeClr val="accent1"/>
              </a:solidFill>
              <a:prstDash val="solid"/>
              <a:round/>
              <a:headEnd type="none" w="med" len="med"/>
              <a:tailEnd type="none" w="med" len="med"/>
            </a:ln>
          </p:spPr>
        </p:cxnSp>
      </p:grpSp>
      <p:grpSp>
        <p:nvGrpSpPr>
          <p:cNvPr id="1418" name="Google Shape;1418;p42"/>
          <p:cNvGrpSpPr/>
          <p:nvPr/>
        </p:nvGrpSpPr>
        <p:grpSpPr>
          <a:xfrm>
            <a:off x="6297825" y="3225447"/>
            <a:ext cx="2133050" cy="863315"/>
            <a:chOff x="6297825" y="3225447"/>
            <a:chExt cx="2133050" cy="863315"/>
          </a:xfrm>
        </p:grpSpPr>
        <p:grpSp>
          <p:nvGrpSpPr>
            <p:cNvPr id="1419" name="Google Shape;1419;p42"/>
            <p:cNvGrpSpPr/>
            <p:nvPr/>
          </p:nvGrpSpPr>
          <p:grpSpPr>
            <a:xfrm>
              <a:off x="6348644" y="3225447"/>
              <a:ext cx="2082231" cy="863315"/>
              <a:chOff x="6348644" y="2810750"/>
              <a:chExt cx="2082231" cy="863315"/>
            </a:xfrm>
          </p:grpSpPr>
          <p:sp>
            <p:nvSpPr>
              <p:cNvPr id="1420" name="Google Shape;1420;p42"/>
              <p:cNvSpPr txBox="1"/>
              <p:nvPr/>
            </p:nvSpPr>
            <p:spPr>
              <a:xfrm>
                <a:off x="6348644" y="3083965"/>
                <a:ext cx="2079600" cy="5901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421" name="Google Shape;1421;p42"/>
              <p:cNvSpPr txBox="1"/>
              <p:nvPr/>
            </p:nvSpPr>
            <p:spPr>
              <a:xfrm>
                <a:off x="6351275" y="2810750"/>
                <a:ext cx="2079600" cy="3546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 sz="2000">
                    <a:solidFill>
                      <a:srgbClr val="FB8569"/>
                    </a:solidFill>
                    <a:latin typeface="Times New Roman" panose="02020603050405020304" pitchFamily="18" charset="0"/>
                    <a:ea typeface="Fira Sans Extra Condensed Medium"/>
                    <a:cs typeface="Times New Roman" panose="02020603050405020304" pitchFamily="18" charset="0"/>
                    <a:sym typeface="Fira Sans Extra Condensed Medium"/>
                  </a:rPr>
                  <a:t>5 tính chất</a:t>
                </a:r>
                <a:endParaRPr kumimoji="0" sz="2000" b="0" i="0" u="none" strike="noStrike" kern="0" cap="none" spc="0" normalizeH="0" baseline="0" noProof="0">
                  <a:ln>
                    <a:noFill/>
                  </a:ln>
                  <a:solidFill>
                    <a:srgbClr val="FB8569"/>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cxnSp>
          <p:nvCxnSpPr>
            <p:cNvPr id="1422" name="Google Shape;1422;p42"/>
            <p:cNvCxnSpPr/>
            <p:nvPr/>
          </p:nvCxnSpPr>
          <p:spPr>
            <a:xfrm rot="10800000">
              <a:off x="6297825" y="3242400"/>
              <a:ext cx="2038200" cy="0"/>
            </a:xfrm>
            <a:prstGeom prst="straightConnector1">
              <a:avLst/>
            </a:prstGeom>
            <a:noFill/>
            <a:ln w="9525" cap="flat" cmpd="sng">
              <a:solidFill>
                <a:schemeClr val="accent2"/>
              </a:solidFill>
              <a:prstDash val="solid"/>
              <a:round/>
              <a:headEnd type="none" w="med" len="med"/>
              <a:tailEnd type="none" w="med" len="med"/>
            </a:ln>
          </p:spPr>
        </p:cxnSp>
      </p:grpSp>
      <p:grpSp>
        <p:nvGrpSpPr>
          <p:cNvPr id="1423" name="Google Shape;1423;p42"/>
          <p:cNvGrpSpPr/>
          <p:nvPr/>
        </p:nvGrpSpPr>
        <p:grpSpPr>
          <a:xfrm>
            <a:off x="706147" y="1834287"/>
            <a:ext cx="2142768" cy="590100"/>
            <a:chOff x="706147" y="1834287"/>
            <a:chExt cx="2142768" cy="590100"/>
          </a:xfrm>
        </p:grpSpPr>
        <p:grpSp>
          <p:nvGrpSpPr>
            <p:cNvPr id="1424" name="Google Shape;1424;p42"/>
            <p:cNvGrpSpPr/>
            <p:nvPr/>
          </p:nvGrpSpPr>
          <p:grpSpPr>
            <a:xfrm>
              <a:off x="706147" y="1834287"/>
              <a:ext cx="2142768" cy="590100"/>
              <a:chOff x="706147" y="2248343"/>
              <a:chExt cx="2142768" cy="590100"/>
            </a:xfrm>
          </p:grpSpPr>
          <p:sp>
            <p:nvSpPr>
              <p:cNvPr id="1425" name="Google Shape;1425;p42"/>
              <p:cNvSpPr txBox="1"/>
              <p:nvPr/>
            </p:nvSpPr>
            <p:spPr>
              <a:xfrm>
                <a:off x="706147" y="2248343"/>
                <a:ext cx="2079600" cy="5901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426" name="Google Shape;1426;p42"/>
              <p:cNvSpPr txBox="1"/>
              <p:nvPr/>
            </p:nvSpPr>
            <p:spPr>
              <a:xfrm>
                <a:off x="769315" y="2412763"/>
                <a:ext cx="2079600"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2000">
                    <a:solidFill>
                      <a:srgbClr val="8225E2"/>
                    </a:solidFill>
                    <a:latin typeface="Times New Roman" panose="02020603050405020304" pitchFamily="18" charset="0"/>
                    <a:ea typeface="Fira Sans Extra Condensed Medium"/>
                    <a:cs typeface="Times New Roman" panose="02020603050405020304" pitchFamily="18" charset="0"/>
                    <a:sym typeface="Fira Sans Extra Condensed Medium"/>
                  </a:rPr>
                  <a:t>4 tính chất</a:t>
                </a:r>
                <a:endParaRPr kumimoji="0" sz="2000" b="0" i="0" u="none" strike="noStrike" kern="0" cap="none" spc="0" normalizeH="0" baseline="0" noProof="0">
                  <a:ln>
                    <a:noFill/>
                  </a:ln>
                  <a:solidFill>
                    <a:srgbClr val="8225E2"/>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cxnSp>
          <p:nvCxnSpPr>
            <p:cNvPr id="1427" name="Google Shape;1427;p42"/>
            <p:cNvCxnSpPr/>
            <p:nvPr/>
          </p:nvCxnSpPr>
          <p:spPr>
            <a:xfrm rot="10800000">
              <a:off x="807425" y="2418813"/>
              <a:ext cx="2034600" cy="0"/>
            </a:xfrm>
            <a:prstGeom prst="straightConnector1">
              <a:avLst/>
            </a:prstGeom>
            <a:noFill/>
            <a:ln w="9525" cap="flat" cmpd="sng">
              <a:solidFill>
                <a:schemeClr val="accent5"/>
              </a:solidFill>
              <a:prstDash val="solid"/>
              <a:round/>
              <a:headEnd type="none" w="med" len="med"/>
              <a:tailEnd type="none" w="med" len="med"/>
            </a:ln>
          </p:spPr>
        </p:cxnSp>
      </p:grpSp>
      <p:grpSp>
        <p:nvGrpSpPr>
          <p:cNvPr id="1428" name="Google Shape;1428;p42"/>
          <p:cNvGrpSpPr/>
          <p:nvPr/>
        </p:nvGrpSpPr>
        <p:grpSpPr>
          <a:xfrm>
            <a:off x="706147" y="3498435"/>
            <a:ext cx="2964553" cy="590100"/>
            <a:chOff x="706147" y="3498435"/>
            <a:chExt cx="2964553" cy="590100"/>
          </a:xfrm>
        </p:grpSpPr>
        <p:grpSp>
          <p:nvGrpSpPr>
            <p:cNvPr id="1429" name="Google Shape;1429;p42"/>
            <p:cNvGrpSpPr/>
            <p:nvPr/>
          </p:nvGrpSpPr>
          <p:grpSpPr>
            <a:xfrm>
              <a:off x="706147" y="3498435"/>
              <a:ext cx="2142768" cy="590100"/>
              <a:chOff x="706147" y="3907210"/>
              <a:chExt cx="2142768" cy="590100"/>
            </a:xfrm>
          </p:grpSpPr>
          <p:sp>
            <p:nvSpPr>
              <p:cNvPr id="1430" name="Google Shape;1430;p42"/>
              <p:cNvSpPr txBox="1"/>
              <p:nvPr/>
            </p:nvSpPr>
            <p:spPr>
              <a:xfrm>
                <a:off x="706147" y="3907210"/>
                <a:ext cx="2079600" cy="5901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431" name="Google Shape;1431;p42"/>
              <p:cNvSpPr txBox="1"/>
              <p:nvPr/>
            </p:nvSpPr>
            <p:spPr>
              <a:xfrm>
                <a:off x="769315" y="4059652"/>
                <a:ext cx="2079600"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2000">
                    <a:solidFill>
                      <a:srgbClr val="FB569C"/>
                    </a:solidFill>
                    <a:latin typeface="Times New Roman" panose="02020603050405020304" pitchFamily="18" charset="0"/>
                    <a:ea typeface="Fira Sans Extra Condensed Medium"/>
                    <a:cs typeface="Times New Roman" panose="02020603050405020304" pitchFamily="18" charset="0"/>
                    <a:sym typeface="Fira Sans Extra Condensed Medium"/>
                  </a:rPr>
                  <a:t>3 tính chất</a:t>
                </a:r>
                <a:endParaRPr kumimoji="0" sz="2000" b="0" i="0" u="none" strike="noStrike" kern="0" cap="none" spc="0" normalizeH="0" baseline="0" noProof="0">
                  <a:ln>
                    <a:noFill/>
                  </a:ln>
                  <a:solidFill>
                    <a:srgbClr val="FB569C"/>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cxnSp>
          <p:nvCxnSpPr>
            <p:cNvPr id="1432" name="Google Shape;1432;p42"/>
            <p:cNvCxnSpPr/>
            <p:nvPr/>
          </p:nvCxnSpPr>
          <p:spPr>
            <a:xfrm rot="10800000">
              <a:off x="807500" y="4065888"/>
              <a:ext cx="2863200" cy="0"/>
            </a:xfrm>
            <a:prstGeom prst="straightConnector1">
              <a:avLst/>
            </a:prstGeom>
            <a:noFill/>
            <a:ln w="9525" cap="flat" cmpd="sng">
              <a:solidFill>
                <a:schemeClr val="accent3"/>
              </a:solidFill>
              <a:prstDash val="solid"/>
              <a:round/>
              <a:headEnd type="none" w="med" len="med"/>
              <a:tailEnd type="none" w="med" len="med"/>
            </a:ln>
          </p:spPr>
        </p:cxnSp>
      </p:grpSp>
      <p:grpSp>
        <p:nvGrpSpPr>
          <p:cNvPr id="1433" name="Google Shape;1433;p42"/>
          <p:cNvGrpSpPr/>
          <p:nvPr/>
        </p:nvGrpSpPr>
        <p:grpSpPr>
          <a:xfrm>
            <a:off x="5697312" y="3103833"/>
            <a:ext cx="224702" cy="277160"/>
            <a:chOff x="3330525" y="4399275"/>
            <a:chExt cx="390650" cy="481850"/>
          </a:xfrm>
        </p:grpSpPr>
        <p:sp>
          <p:nvSpPr>
            <p:cNvPr id="1434" name="Google Shape;1434;p4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35" name="Google Shape;1435;p4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36" name="Google Shape;1436;p4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37" name="Google Shape;1437;p4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38" name="Google Shape;1438;p4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39" name="Google Shape;1439;p4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40" name="Google Shape;1440;p4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441" name="Google Shape;1441;p42"/>
          <p:cNvGrpSpPr/>
          <p:nvPr/>
        </p:nvGrpSpPr>
        <p:grpSpPr>
          <a:xfrm>
            <a:off x="3231209" y="2280241"/>
            <a:ext cx="206899" cy="277146"/>
            <a:chOff x="3938800" y="4399275"/>
            <a:chExt cx="359700" cy="481825"/>
          </a:xfrm>
        </p:grpSpPr>
        <p:sp>
          <p:nvSpPr>
            <p:cNvPr id="1442" name="Google Shape;1442;p4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43" name="Google Shape;1443;p4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44" name="Google Shape;1444;p4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45" name="Google Shape;1445;p4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46" name="Google Shape;1446;p4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447" name="Google Shape;1447;p42"/>
          <p:cNvGrpSpPr/>
          <p:nvPr/>
        </p:nvGrpSpPr>
        <p:grpSpPr>
          <a:xfrm>
            <a:off x="4847629" y="1454090"/>
            <a:ext cx="277146" cy="277146"/>
            <a:chOff x="1492675" y="4992125"/>
            <a:chExt cx="481825" cy="481825"/>
          </a:xfrm>
        </p:grpSpPr>
        <p:sp>
          <p:nvSpPr>
            <p:cNvPr id="1448" name="Google Shape;1448;p4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49" name="Google Shape;1449;p4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450" name="Google Shape;1450;p42"/>
          <p:cNvGrpSpPr/>
          <p:nvPr/>
        </p:nvGrpSpPr>
        <p:grpSpPr>
          <a:xfrm>
            <a:off x="4022073" y="3927315"/>
            <a:ext cx="277146" cy="277146"/>
            <a:chOff x="2085525" y="4992125"/>
            <a:chExt cx="481825" cy="481825"/>
          </a:xfrm>
        </p:grpSpPr>
        <p:sp>
          <p:nvSpPr>
            <p:cNvPr id="1451" name="Google Shape;1451;p4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452" name="Google Shape;1452;p4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1389" name="Google Shape;1389;p42"/>
          <p:cNvGrpSpPr/>
          <p:nvPr/>
        </p:nvGrpSpPr>
        <p:grpSpPr>
          <a:xfrm>
            <a:off x="4607563" y="2051500"/>
            <a:ext cx="1578500" cy="1556450"/>
            <a:chOff x="4607563" y="2051500"/>
            <a:chExt cx="1578500" cy="1556450"/>
          </a:xfrm>
        </p:grpSpPr>
        <p:grpSp>
          <p:nvGrpSpPr>
            <p:cNvPr id="1390" name="Google Shape;1390;p42"/>
            <p:cNvGrpSpPr/>
            <p:nvPr/>
          </p:nvGrpSpPr>
          <p:grpSpPr>
            <a:xfrm>
              <a:off x="4607563" y="2051500"/>
              <a:ext cx="1578500" cy="1556450"/>
              <a:chOff x="4607550" y="1975300"/>
              <a:chExt cx="1578500" cy="1556450"/>
            </a:xfrm>
          </p:grpSpPr>
          <p:sp>
            <p:nvSpPr>
              <p:cNvPr id="1391" name="Google Shape;1391;p42"/>
              <p:cNvSpPr/>
              <p:nvPr/>
            </p:nvSpPr>
            <p:spPr>
              <a:xfrm>
                <a:off x="5585350" y="2941925"/>
                <a:ext cx="448600" cy="448600"/>
              </a:xfrm>
              <a:custGeom>
                <a:avLst/>
                <a:gdLst/>
                <a:ahLst/>
                <a:cxnLst/>
                <a:rect l="l" t="t" r="r" b="b"/>
                <a:pathLst>
                  <a:path w="17944" h="17944" extrusionOk="0">
                    <a:moveTo>
                      <a:pt x="8966" y="1"/>
                    </a:moveTo>
                    <a:cubicBezTo>
                      <a:pt x="4013" y="1"/>
                      <a:pt x="0" y="4013"/>
                      <a:pt x="0" y="8966"/>
                    </a:cubicBezTo>
                    <a:cubicBezTo>
                      <a:pt x="0" y="13931"/>
                      <a:pt x="4013" y="17943"/>
                      <a:pt x="8966" y="17943"/>
                    </a:cubicBezTo>
                    <a:cubicBezTo>
                      <a:pt x="13931" y="17943"/>
                      <a:pt x="17943" y="13931"/>
                      <a:pt x="17943" y="8966"/>
                    </a:cubicBezTo>
                    <a:cubicBezTo>
                      <a:pt x="17943" y="4013"/>
                      <a:pt x="13931" y="1"/>
                      <a:pt x="8966"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 name="Google Shape;1392;p42"/>
              <p:cNvSpPr/>
              <p:nvPr/>
            </p:nvSpPr>
            <p:spPr>
              <a:xfrm>
                <a:off x="4607550" y="1975300"/>
                <a:ext cx="1578500" cy="1556450"/>
              </a:xfrm>
              <a:custGeom>
                <a:avLst/>
                <a:gdLst/>
                <a:ahLst/>
                <a:cxnLst/>
                <a:rect l="l" t="t" r="r" b="b"/>
                <a:pathLst>
                  <a:path w="63140" h="62258" extrusionOk="0">
                    <a:moveTo>
                      <a:pt x="31570" y="0"/>
                    </a:moveTo>
                    <a:cubicBezTo>
                      <a:pt x="30400" y="0"/>
                      <a:pt x="29230" y="447"/>
                      <a:pt x="28337" y="1340"/>
                    </a:cubicBezTo>
                    <a:lnTo>
                      <a:pt x="1786" y="27902"/>
                    </a:lnTo>
                    <a:cubicBezTo>
                      <a:pt x="0" y="29676"/>
                      <a:pt x="0" y="32570"/>
                      <a:pt x="1786" y="34355"/>
                    </a:cubicBezTo>
                    <a:lnTo>
                      <a:pt x="8728" y="41297"/>
                    </a:lnTo>
                    <a:cubicBezTo>
                      <a:pt x="5311" y="44809"/>
                      <a:pt x="5334" y="50417"/>
                      <a:pt x="8799" y="53894"/>
                    </a:cubicBezTo>
                    <a:cubicBezTo>
                      <a:pt x="10551" y="55645"/>
                      <a:pt x="12847" y="56521"/>
                      <a:pt x="15143" y="56521"/>
                    </a:cubicBezTo>
                    <a:cubicBezTo>
                      <a:pt x="17404" y="56521"/>
                      <a:pt x="19665" y="55672"/>
                      <a:pt x="21408" y="53977"/>
                    </a:cubicBezTo>
                    <a:lnTo>
                      <a:pt x="28337" y="60918"/>
                    </a:lnTo>
                    <a:cubicBezTo>
                      <a:pt x="29230" y="61811"/>
                      <a:pt x="30400" y="62258"/>
                      <a:pt x="31570" y="62258"/>
                    </a:cubicBezTo>
                    <a:cubicBezTo>
                      <a:pt x="32740" y="62258"/>
                      <a:pt x="33909" y="61811"/>
                      <a:pt x="34802" y="60918"/>
                    </a:cubicBezTo>
                    <a:lnTo>
                      <a:pt x="61365" y="34355"/>
                    </a:lnTo>
                    <a:cubicBezTo>
                      <a:pt x="63139" y="32570"/>
                      <a:pt x="63139" y="29676"/>
                      <a:pt x="61365" y="27902"/>
                    </a:cubicBezTo>
                    <a:lnTo>
                      <a:pt x="54424" y="20961"/>
                    </a:lnTo>
                    <a:cubicBezTo>
                      <a:pt x="54436" y="20961"/>
                      <a:pt x="54436" y="20949"/>
                      <a:pt x="54448" y="20949"/>
                    </a:cubicBezTo>
                    <a:cubicBezTo>
                      <a:pt x="57948" y="17437"/>
                      <a:pt x="57948" y="11757"/>
                      <a:pt x="54448" y="8257"/>
                    </a:cubicBezTo>
                    <a:cubicBezTo>
                      <a:pt x="52698" y="6507"/>
                      <a:pt x="50400" y="5632"/>
                      <a:pt x="48102" y="5632"/>
                    </a:cubicBezTo>
                    <a:cubicBezTo>
                      <a:pt x="45804" y="5632"/>
                      <a:pt x="43506" y="6507"/>
                      <a:pt x="41756" y="8257"/>
                    </a:cubicBezTo>
                    <a:cubicBezTo>
                      <a:pt x="41744" y="8257"/>
                      <a:pt x="41744" y="8269"/>
                      <a:pt x="41732" y="8281"/>
                    </a:cubicBezTo>
                    <a:lnTo>
                      <a:pt x="34802" y="1340"/>
                    </a:lnTo>
                    <a:cubicBezTo>
                      <a:pt x="33909" y="447"/>
                      <a:pt x="32740" y="0"/>
                      <a:pt x="31570"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393" name="Google Shape;1393;p42"/>
            <p:cNvSpPr/>
            <p:nvPr/>
          </p:nvSpPr>
          <p:spPr>
            <a:xfrm>
              <a:off x="5609463" y="3042225"/>
              <a:ext cx="400375" cy="400375"/>
            </a:xfrm>
            <a:custGeom>
              <a:avLst/>
              <a:gdLst/>
              <a:ahLst/>
              <a:cxnLst/>
              <a:rect l="l" t="t" r="r" b="b"/>
              <a:pathLst>
                <a:path w="16015" h="16015" extrusionOk="0">
                  <a:moveTo>
                    <a:pt x="8002" y="1"/>
                  </a:moveTo>
                  <a:cubicBezTo>
                    <a:pt x="3585" y="1"/>
                    <a:pt x="1" y="3585"/>
                    <a:pt x="1" y="8002"/>
                  </a:cubicBezTo>
                  <a:cubicBezTo>
                    <a:pt x="1" y="12431"/>
                    <a:pt x="3585" y="16015"/>
                    <a:pt x="8002" y="16015"/>
                  </a:cubicBezTo>
                  <a:cubicBezTo>
                    <a:pt x="12431" y="16015"/>
                    <a:pt x="16015" y="12431"/>
                    <a:pt x="16015" y="8002"/>
                  </a:cubicBezTo>
                  <a:cubicBezTo>
                    <a:pt x="16015" y="3585"/>
                    <a:pt x="12431" y="1"/>
                    <a:pt x="800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 name="Google Shape;1394;p42"/>
            <p:cNvSpPr txBox="1"/>
            <p:nvPr/>
          </p:nvSpPr>
          <p:spPr>
            <a:xfrm>
              <a:off x="4699013" y="2640788"/>
              <a:ext cx="1395600" cy="308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Chuyên Gia</a:t>
              </a:r>
              <a:endParaRPr kumimoji="0" sz="20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Tree>
    <p:extLst>
      <p:ext uri="{BB962C8B-B14F-4D97-AF65-F5344CB8AC3E}">
        <p14:creationId xmlns:p14="http://schemas.microsoft.com/office/powerpoint/2010/main" val="10030500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1189" name="Google Shape;1189;p38"/>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Mô Hình COCOMO Trung Gian</a:t>
            </a:r>
            <a:endParaRPr b="1">
              <a:latin typeface="Times New Roman" panose="02020603050405020304" pitchFamily="18" charset="0"/>
              <a:cs typeface="Times New Roman" panose="02020603050405020304" pitchFamily="18" charset="0"/>
            </a:endParaRPr>
          </a:p>
        </p:txBody>
      </p:sp>
      <p:grpSp>
        <p:nvGrpSpPr>
          <p:cNvPr id="1190" name="Google Shape;1190;p38"/>
          <p:cNvGrpSpPr/>
          <p:nvPr/>
        </p:nvGrpSpPr>
        <p:grpSpPr>
          <a:xfrm>
            <a:off x="217357" y="1349118"/>
            <a:ext cx="2121109" cy="2368443"/>
            <a:chOff x="710263" y="1475375"/>
            <a:chExt cx="1651808" cy="2867388"/>
          </a:xfrm>
        </p:grpSpPr>
        <p:sp>
          <p:nvSpPr>
            <p:cNvPr id="1191" name="Google Shape;1191;p38"/>
            <p:cNvSpPr/>
            <p:nvPr/>
          </p:nvSpPr>
          <p:spPr>
            <a:xfrm>
              <a:off x="710263" y="2113046"/>
              <a:ext cx="169219" cy="185025"/>
            </a:xfrm>
            <a:custGeom>
              <a:avLst/>
              <a:gdLst/>
              <a:ahLst/>
              <a:cxnLst/>
              <a:rect l="l" t="t" r="r" b="b"/>
              <a:pathLst>
                <a:path w="5728" h="6263" extrusionOk="0">
                  <a:moveTo>
                    <a:pt x="5394" y="0"/>
                  </a:moveTo>
                  <a:lnTo>
                    <a:pt x="0" y="834"/>
                  </a:lnTo>
                  <a:lnTo>
                    <a:pt x="5727" y="6263"/>
                  </a:lnTo>
                  <a:lnTo>
                    <a:pt x="5727" y="6263"/>
                  </a:lnTo>
                  <a:lnTo>
                    <a:pt x="5394" y="0"/>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38"/>
            <p:cNvSpPr/>
            <p:nvPr/>
          </p:nvSpPr>
          <p:spPr>
            <a:xfrm>
              <a:off x="1064103" y="4173169"/>
              <a:ext cx="179766"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38"/>
            <p:cNvSpPr/>
            <p:nvPr/>
          </p:nvSpPr>
          <p:spPr>
            <a:xfrm>
              <a:off x="1891336" y="4173169"/>
              <a:ext cx="179766" cy="169574"/>
            </a:xfrm>
            <a:custGeom>
              <a:avLst/>
              <a:gdLst/>
              <a:ahLst/>
              <a:cxnLst/>
              <a:rect l="l" t="t" r="r" b="b"/>
              <a:pathLst>
                <a:path w="6085" h="5740" extrusionOk="0">
                  <a:moveTo>
                    <a:pt x="1" y="1"/>
                  </a:moveTo>
                  <a:lnTo>
                    <a:pt x="1287" y="5739"/>
                  </a:lnTo>
                  <a:lnTo>
                    <a:pt x="6085" y="703"/>
                  </a:lnTo>
                  <a:lnTo>
                    <a:pt x="1" y="1"/>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38"/>
            <p:cNvSpPr/>
            <p:nvPr/>
          </p:nvSpPr>
          <p:spPr>
            <a:xfrm>
              <a:off x="1875148" y="1475375"/>
              <a:ext cx="158673" cy="139322"/>
            </a:xfrm>
            <a:custGeom>
              <a:avLst/>
              <a:gdLst/>
              <a:ahLst/>
              <a:cxnLst/>
              <a:rect l="l" t="t" r="r" b="b"/>
              <a:pathLst>
                <a:path w="5371" h="4716" extrusionOk="0">
                  <a:moveTo>
                    <a:pt x="953" y="0"/>
                  </a:moveTo>
                  <a:lnTo>
                    <a:pt x="1" y="4715"/>
                  </a:lnTo>
                  <a:lnTo>
                    <a:pt x="5371" y="4715"/>
                  </a:lnTo>
                  <a:lnTo>
                    <a:pt x="953" y="0"/>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38"/>
            <p:cNvSpPr/>
            <p:nvPr/>
          </p:nvSpPr>
          <p:spPr>
            <a:xfrm>
              <a:off x="816850" y="1569217"/>
              <a:ext cx="1545220" cy="2633274"/>
            </a:xfrm>
            <a:custGeom>
              <a:avLst/>
              <a:gdLst/>
              <a:ahLst/>
              <a:cxnLst/>
              <a:rect l="l" t="t" r="r" b="b"/>
              <a:pathLst>
                <a:path w="52305" h="84285" extrusionOk="0">
                  <a:moveTo>
                    <a:pt x="0" y="0"/>
                  </a:moveTo>
                  <a:lnTo>
                    <a:pt x="0" y="84284"/>
                  </a:lnTo>
                  <a:lnTo>
                    <a:pt x="52304" y="84284"/>
                  </a:lnTo>
                  <a:lnTo>
                    <a:pt x="52304" y="0"/>
                  </a:lnTo>
                  <a:close/>
                </a:path>
              </a:pathLst>
            </a:custGeom>
            <a:solidFill>
              <a:schemeClr val="lt2"/>
            </a:solidFill>
            <a:ln>
              <a:noFill/>
            </a:ln>
          </p:spPr>
          <p:txBody>
            <a:bodyPr spcFirstLastPara="1" wrap="square" lIns="182875" tIns="91425" rIns="18287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196" name="Google Shape;1196;p38"/>
            <p:cNvSpPr/>
            <p:nvPr/>
          </p:nvSpPr>
          <p:spPr>
            <a:xfrm>
              <a:off x="710263" y="1475375"/>
              <a:ext cx="1193133" cy="662343"/>
            </a:xfrm>
            <a:custGeom>
              <a:avLst/>
              <a:gdLst/>
              <a:ahLst/>
              <a:cxnLst/>
              <a:rect l="l" t="t" r="r" b="b"/>
              <a:pathLst>
                <a:path w="40387" h="22420" extrusionOk="0">
                  <a:moveTo>
                    <a:pt x="0" y="0"/>
                  </a:moveTo>
                  <a:lnTo>
                    <a:pt x="0" y="22420"/>
                  </a:lnTo>
                  <a:lnTo>
                    <a:pt x="35898" y="22420"/>
                  </a:lnTo>
                  <a:cubicBezTo>
                    <a:pt x="38374" y="22420"/>
                    <a:pt x="40386" y="20407"/>
                    <a:pt x="40386" y="17931"/>
                  </a:cubicBezTo>
                  <a:lnTo>
                    <a:pt x="4038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38"/>
            <p:cNvSpPr/>
            <p:nvPr/>
          </p:nvSpPr>
          <p:spPr>
            <a:xfrm>
              <a:off x="1205840" y="3787689"/>
              <a:ext cx="723555"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2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38"/>
            <p:cNvSpPr txBox="1"/>
            <p:nvPr/>
          </p:nvSpPr>
          <p:spPr>
            <a:xfrm>
              <a:off x="860010" y="2451050"/>
              <a:ext cx="1458900" cy="4296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COCOMO</a:t>
              </a:r>
              <a:endParaRPr kumimoji="0" sz="2800" b="0"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1199" name="Google Shape;1199;p38"/>
            <p:cNvSpPr txBox="1"/>
            <p:nvPr/>
          </p:nvSpPr>
          <p:spPr>
            <a:xfrm>
              <a:off x="860010" y="2842251"/>
              <a:ext cx="1458900" cy="632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6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rPr>
                <a:t>Trung Gian</a:t>
              </a:r>
              <a:endParaRPr kumimoji="0" sz="26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grpSp>
      <p:sp>
        <p:nvSpPr>
          <p:cNvPr id="60" name="Google Shape;988;p33">
            <a:extLst>
              <a:ext uri="{FF2B5EF4-FFF2-40B4-BE49-F238E27FC236}">
                <a16:creationId xmlns:a16="http://schemas.microsoft.com/office/drawing/2014/main" id="{5997B66C-B0E4-476C-89C8-0D36376C23AE}"/>
              </a:ext>
            </a:extLst>
          </p:cNvPr>
          <p:cNvSpPr/>
          <p:nvPr/>
        </p:nvSpPr>
        <p:spPr>
          <a:xfrm>
            <a:off x="1120185" y="3334841"/>
            <a:ext cx="387153" cy="330377"/>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 name="TextBox 1">
            <a:extLst>
              <a:ext uri="{FF2B5EF4-FFF2-40B4-BE49-F238E27FC236}">
                <a16:creationId xmlns:a16="http://schemas.microsoft.com/office/drawing/2014/main" id="{947B89CC-F4B0-4AA0-B03D-A2896F203C57}"/>
              </a:ext>
            </a:extLst>
          </p:cNvPr>
          <p:cNvSpPr txBox="1"/>
          <p:nvPr/>
        </p:nvSpPr>
        <p:spPr>
          <a:xfrm>
            <a:off x="2796466" y="1267523"/>
            <a:ext cx="6280422" cy="783933"/>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
                <a:srgbClr val="000000"/>
              </a:buClr>
              <a:buSzTx/>
              <a:buFont typeface="Wingdings" panose="05000000000000000000" pitchFamily="2" charset="2"/>
              <a:buChar char="q"/>
              <a:tabLst/>
              <a:defRPr/>
            </a:pPr>
            <a:r>
              <a:rPr kumimoji="0" lang="vi-VN" sz="1800" b="0" i="0" u="none" strike="noStrike" kern="0" cap="none" spc="0" normalizeH="0" baseline="0" noProof="0">
                <a:ln>
                  <a:noFill/>
                </a:ln>
                <a:solidFill>
                  <a:srgbClr val="000000"/>
                </a:solidFill>
                <a:effectLst/>
                <a:uLnTx/>
                <a:uFillTx/>
                <a:latin typeface="+mj-lt"/>
                <a:cs typeface="Arial"/>
                <a:sym typeface="Arial"/>
              </a:rPr>
              <a:t>Phương trình COCOMO trung gian có dạng:</a:t>
            </a:r>
          </a:p>
          <a:p>
            <a:pPr algn="ctr">
              <a:lnSpc>
                <a:spcPct val="107000"/>
              </a:lnSpc>
              <a:spcAft>
                <a:spcPts val="800"/>
              </a:spcAft>
            </a:pPr>
            <a:r>
              <a:rPr lang="en-US" sz="180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E = a</a:t>
            </a:r>
            <a:r>
              <a:rPr lang="en-US" sz="1800" baseline="-2500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i</a:t>
            </a:r>
            <a:r>
              <a:rPr lang="en-US" sz="180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(KLOC)(b</a:t>
            </a:r>
            <a:r>
              <a:rPr lang="en-US" sz="1800" baseline="-2500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i</a:t>
            </a:r>
            <a:r>
              <a:rPr lang="en-US" sz="1800">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).EAF</a:t>
            </a:r>
            <a:endParaRPr lang="en-US" sz="1800" noProof="0">
              <a:solidFill>
                <a:srgbClr val="FF0000"/>
              </a:solidFill>
              <a:latin typeface="+mj-lt"/>
            </a:endParaRPr>
          </a:p>
        </p:txBody>
      </p:sp>
      <p:graphicFrame>
        <p:nvGraphicFramePr>
          <p:cNvPr id="4" name="Table 4">
            <a:extLst>
              <a:ext uri="{FF2B5EF4-FFF2-40B4-BE49-F238E27FC236}">
                <a16:creationId xmlns:a16="http://schemas.microsoft.com/office/drawing/2014/main" id="{4FBA17F5-A7B0-4293-8906-5515FEE0892D}"/>
              </a:ext>
            </a:extLst>
          </p:cNvPr>
          <p:cNvGraphicFramePr>
            <a:graphicFrameLocks noGrp="1"/>
          </p:cNvGraphicFramePr>
          <p:nvPr>
            <p:extLst>
              <p:ext uri="{D42A27DB-BD31-4B8C-83A1-F6EECF244321}">
                <p14:modId xmlns:p14="http://schemas.microsoft.com/office/powerpoint/2010/main" val="3560430837"/>
              </p:ext>
            </p:extLst>
          </p:nvPr>
        </p:nvGraphicFramePr>
        <p:xfrm>
          <a:off x="2655966" y="2615402"/>
          <a:ext cx="6096000" cy="1381760"/>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3615601076"/>
                    </a:ext>
                  </a:extLst>
                </a:gridCol>
                <a:gridCol w="2032000">
                  <a:extLst>
                    <a:ext uri="{9D8B030D-6E8A-4147-A177-3AD203B41FA5}">
                      <a16:colId xmlns:a16="http://schemas.microsoft.com/office/drawing/2014/main" val="2384281786"/>
                    </a:ext>
                  </a:extLst>
                </a:gridCol>
                <a:gridCol w="2032000">
                  <a:extLst>
                    <a:ext uri="{9D8B030D-6E8A-4147-A177-3AD203B41FA5}">
                      <a16:colId xmlns:a16="http://schemas.microsoft.com/office/drawing/2014/main" val="1409492596"/>
                    </a:ext>
                  </a:extLst>
                </a:gridCol>
              </a:tblGrid>
              <a:tr h="370840">
                <a:tc>
                  <a:txBody>
                    <a:bodyPr/>
                    <a:lstStyle/>
                    <a:p>
                      <a:pPr algn="ctr"/>
                      <a:r>
                        <a:rPr lang="en-US" sz="1800">
                          <a:latin typeface="Times New Roman" panose="02020603050405020304" pitchFamily="18" charset="0"/>
                          <a:cs typeface="Times New Roman" panose="02020603050405020304" pitchFamily="18" charset="0"/>
                        </a:rPr>
                        <a:t>DA PM (Software project)</a:t>
                      </a:r>
                    </a:p>
                  </a:txBody>
                  <a:tcPr/>
                </a:tc>
                <a:tc>
                  <a:txBody>
                    <a:bodyPr/>
                    <a:lstStyle/>
                    <a:p>
                      <a:pPr algn="ctr"/>
                      <a:r>
                        <a:rPr kumimoji="0" lang="en-US" sz="1800" b="0" i="0" u="none" strike="noStrike" kern="0" cap="none" spc="0" normalizeH="0" baseline="0" noProof="0">
                          <a:ln>
                            <a:noFill/>
                          </a:ln>
                          <a:solidFill>
                            <a:srgbClr val="FF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a</a:t>
                      </a:r>
                      <a:r>
                        <a:rPr kumimoji="0" lang="en-US" sz="1800" b="0" i="0" u="none" strike="noStrike" kern="0" cap="none" spc="0" normalizeH="0" baseline="-25000" noProof="0">
                          <a:ln>
                            <a:noFill/>
                          </a:ln>
                          <a:solidFill>
                            <a:srgbClr val="FF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i</a:t>
                      </a:r>
                      <a:endParaRPr lang="en-US" sz="1800">
                        <a:latin typeface="Times New Roman" panose="02020603050405020304" pitchFamily="18" charset="0"/>
                        <a:cs typeface="Times New Roman" panose="02020603050405020304" pitchFamily="18" charset="0"/>
                      </a:endParaRPr>
                    </a:p>
                  </a:txBody>
                  <a:tcPr/>
                </a:tc>
                <a:tc>
                  <a:txBody>
                    <a:bodyPr/>
                    <a:lstStyle/>
                    <a:p>
                      <a:pPr algn="ctr"/>
                      <a:r>
                        <a:rPr kumimoji="0" lang="en-US" sz="1800" b="0" i="0" u="none" strike="noStrike" kern="0" cap="none" spc="0" normalizeH="0" baseline="0" noProof="0">
                          <a:ln>
                            <a:noFill/>
                          </a:ln>
                          <a:solidFill>
                            <a:srgbClr val="FF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b</a:t>
                      </a:r>
                      <a:r>
                        <a:rPr kumimoji="0" lang="en-US" sz="1800" b="0" i="0" u="none" strike="noStrike" kern="0" cap="none" spc="0" normalizeH="0" baseline="-25000" noProof="0">
                          <a:ln>
                            <a:noFill/>
                          </a:ln>
                          <a:solidFill>
                            <a:srgbClr val="FF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i</a:t>
                      </a:r>
                      <a:endParaRPr lang="en-US" sz="18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61629585"/>
                  </a:ext>
                </a:extLst>
              </a:tr>
              <a:tr h="370840">
                <a:tc>
                  <a:txBody>
                    <a:bodyPr/>
                    <a:lstStyle/>
                    <a:p>
                      <a:pPr algn="ctr"/>
                      <a:r>
                        <a:rPr lang="en-US" sz="1800">
                          <a:latin typeface="Times New Roman" panose="02020603050405020304" pitchFamily="18" charset="0"/>
                          <a:cs typeface="Times New Roman" panose="02020603050405020304" pitchFamily="18" charset="0"/>
                        </a:rPr>
                        <a:t>Tổ chức (Organic)</a:t>
                      </a:r>
                    </a:p>
                  </a:txBody>
                  <a:tcPr/>
                </a:tc>
                <a:tc>
                  <a:txBody>
                    <a:bodyPr/>
                    <a:lstStyle/>
                    <a:p>
                      <a:pPr algn="ctr"/>
                      <a:r>
                        <a:rPr lang="en-US" sz="1800">
                          <a:latin typeface="Times New Roman" panose="02020603050405020304" pitchFamily="18" charset="0"/>
                          <a:cs typeface="Times New Roman" panose="02020603050405020304" pitchFamily="18" charset="0"/>
                        </a:rPr>
                        <a:t>3.2</a:t>
                      </a:r>
                    </a:p>
                  </a:txBody>
                  <a:tcPr/>
                </a:tc>
                <a:tc>
                  <a:txBody>
                    <a:bodyPr/>
                    <a:lstStyle/>
                    <a:p>
                      <a:pPr algn="ctr"/>
                      <a:r>
                        <a:rPr lang="en-US" sz="1800">
                          <a:latin typeface="Times New Roman" panose="02020603050405020304" pitchFamily="18" charset="0"/>
                          <a:cs typeface="Times New Roman" panose="02020603050405020304" pitchFamily="18" charset="0"/>
                        </a:rPr>
                        <a:t>1.05</a:t>
                      </a:r>
                    </a:p>
                  </a:txBody>
                  <a:tcPr/>
                </a:tc>
                <a:extLst>
                  <a:ext uri="{0D108BD9-81ED-4DB2-BD59-A6C34878D82A}">
                    <a16:rowId xmlns:a16="http://schemas.microsoft.com/office/drawing/2014/main" val="3428310190"/>
                  </a:ext>
                </a:extLst>
              </a:tr>
              <a:tr h="370840">
                <a:tc>
                  <a:txBody>
                    <a:bodyPr/>
                    <a:lstStyle/>
                    <a:p>
                      <a:pPr algn="ctr"/>
                      <a:r>
                        <a:rPr lang="en-US" sz="1800">
                          <a:latin typeface="Times New Roman" panose="02020603050405020304" pitchFamily="18" charset="0"/>
                          <a:cs typeface="Times New Roman" panose="02020603050405020304" pitchFamily="18" charset="0"/>
                        </a:rPr>
                        <a:t>Nhúng (Embedded)</a:t>
                      </a:r>
                    </a:p>
                  </a:txBody>
                  <a:tcPr/>
                </a:tc>
                <a:tc>
                  <a:txBody>
                    <a:bodyPr/>
                    <a:lstStyle/>
                    <a:p>
                      <a:pPr algn="ctr"/>
                      <a:r>
                        <a:rPr lang="en-US" sz="1800">
                          <a:latin typeface="Times New Roman" panose="02020603050405020304" pitchFamily="18" charset="0"/>
                          <a:cs typeface="Times New Roman" panose="02020603050405020304" pitchFamily="18" charset="0"/>
                        </a:rPr>
                        <a:t>2.8</a:t>
                      </a:r>
                    </a:p>
                  </a:txBody>
                  <a:tcPr/>
                </a:tc>
                <a:tc>
                  <a:txBody>
                    <a:bodyPr/>
                    <a:lstStyle/>
                    <a:p>
                      <a:pPr algn="ctr"/>
                      <a:r>
                        <a:rPr lang="en-US" sz="1800">
                          <a:latin typeface="Times New Roman" panose="02020603050405020304" pitchFamily="18" charset="0"/>
                          <a:cs typeface="Times New Roman" panose="02020603050405020304" pitchFamily="18" charset="0"/>
                        </a:rPr>
                        <a:t>1.20</a:t>
                      </a:r>
                    </a:p>
                  </a:txBody>
                  <a:tcPr/>
                </a:tc>
                <a:extLst>
                  <a:ext uri="{0D108BD9-81ED-4DB2-BD59-A6C34878D82A}">
                    <a16:rowId xmlns:a16="http://schemas.microsoft.com/office/drawing/2014/main" val="2372920026"/>
                  </a:ext>
                </a:extLst>
              </a:tr>
            </a:tbl>
          </a:graphicData>
        </a:graphic>
      </p:graphicFrame>
    </p:spTree>
    <p:extLst>
      <p:ext uri="{BB962C8B-B14F-4D97-AF65-F5344CB8AC3E}">
        <p14:creationId xmlns:p14="http://schemas.microsoft.com/office/powerpoint/2010/main" val="13171452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BF2F5E3-1FE5-40EB-8B9B-C234B494C9A8}"/>
              </a:ext>
            </a:extLst>
          </p:cNvPr>
          <p:cNvPicPr>
            <a:picLocks noChangeAspect="1"/>
          </p:cNvPicPr>
          <p:nvPr/>
        </p:nvPicPr>
        <p:blipFill rotWithShape="1">
          <a:blip r:embed="rId2"/>
          <a:srcRect l="1721" t="16859" r="1362" b="989"/>
          <a:stretch/>
        </p:blipFill>
        <p:spPr>
          <a:xfrm>
            <a:off x="0" y="518268"/>
            <a:ext cx="3794816" cy="2019574"/>
          </a:xfrm>
          <a:prstGeom prst="rect">
            <a:avLst/>
          </a:prstGeom>
        </p:spPr>
      </p:pic>
      <p:pic>
        <p:nvPicPr>
          <p:cNvPr id="6" name="Picture 5">
            <a:extLst>
              <a:ext uri="{FF2B5EF4-FFF2-40B4-BE49-F238E27FC236}">
                <a16:creationId xmlns:a16="http://schemas.microsoft.com/office/drawing/2014/main" id="{0985BFD3-CAD2-4971-9A12-89A4DFD49CBF}"/>
              </a:ext>
            </a:extLst>
          </p:cNvPr>
          <p:cNvPicPr>
            <a:picLocks noChangeAspect="1"/>
          </p:cNvPicPr>
          <p:nvPr/>
        </p:nvPicPr>
        <p:blipFill rotWithShape="1">
          <a:blip r:embed="rId3"/>
          <a:srcRect l="1007" t="14183" r="1218" b="1522"/>
          <a:stretch/>
        </p:blipFill>
        <p:spPr>
          <a:xfrm>
            <a:off x="5003489" y="455503"/>
            <a:ext cx="4140511" cy="2082339"/>
          </a:xfrm>
          <a:prstGeom prst="rect">
            <a:avLst/>
          </a:prstGeom>
        </p:spPr>
      </p:pic>
      <p:pic>
        <p:nvPicPr>
          <p:cNvPr id="8" name="Picture 7">
            <a:extLst>
              <a:ext uri="{FF2B5EF4-FFF2-40B4-BE49-F238E27FC236}">
                <a16:creationId xmlns:a16="http://schemas.microsoft.com/office/drawing/2014/main" id="{0A8A4467-70BF-4AD0-B4D7-2D27890CDE86}"/>
              </a:ext>
            </a:extLst>
          </p:cNvPr>
          <p:cNvPicPr>
            <a:picLocks noChangeAspect="1"/>
          </p:cNvPicPr>
          <p:nvPr/>
        </p:nvPicPr>
        <p:blipFill>
          <a:blip r:embed="rId4"/>
          <a:stretch>
            <a:fillRect/>
          </a:stretch>
        </p:blipFill>
        <p:spPr>
          <a:xfrm>
            <a:off x="0" y="3061161"/>
            <a:ext cx="3794816" cy="2082339"/>
          </a:xfrm>
          <a:prstGeom prst="rect">
            <a:avLst/>
          </a:prstGeom>
        </p:spPr>
      </p:pic>
      <p:pic>
        <p:nvPicPr>
          <p:cNvPr id="10" name="Picture 9">
            <a:extLst>
              <a:ext uri="{FF2B5EF4-FFF2-40B4-BE49-F238E27FC236}">
                <a16:creationId xmlns:a16="http://schemas.microsoft.com/office/drawing/2014/main" id="{12EB0806-0EAC-4B10-8070-F8C93B4534E2}"/>
              </a:ext>
            </a:extLst>
          </p:cNvPr>
          <p:cNvPicPr>
            <a:picLocks noChangeAspect="1"/>
          </p:cNvPicPr>
          <p:nvPr/>
        </p:nvPicPr>
        <p:blipFill>
          <a:blip r:embed="rId5"/>
          <a:stretch>
            <a:fillRect/>
          </a:stretch>
        </p:blipFill>
        <p:spPr>
          <a:xfrm>
            <a:off x="5003489" y="3061161"/>
            <a:ext cx="4140511" cy="2082339"/>
          </a:xfrm>
          <a:prstGeom prst="rect">
            <a:avLst/>
          </a:prstGeom>
        </p:spPr>
      </p:pic>
      <p:sp>
        <p:nvSpPr>
          <p:cNvPr id="11" name="TextBox 10">
            <a:extLst>
              <a:ext uri="{FF2B5EF4-FFF2-40B4-BE49-F238E27FC236}">
                <a16:creationId xmlns:a16="http://schemas.microsoft.com/office/drawing/2014/main" id="{2D86459D-2B79-420E-8C3A-72843C457E60}"/>
              </a:ext>
            </a:extLst>
          </p:cNvPr>
          <p:cNvSpPr txBox="1"/>
          <p:nvPr/>
        </p:nvSpPr>
        <p:spPr>
          <a:xfrm>
            <a:off x="764990" y="148936"/>
            <a:ext cx="3029826" cy="369332"/>
          </a:xfrm>
          <a:prstGeom prst="rect">
            <a:avLst/>
          </a:prstGeom>
          <a:noFill/>
        </p:spPr>
        <p:txBody>
          <a:bodyPr wrap="square" rtlCol="0">
            <a:spAutoFit/>
          </a:bodyPr>
          <a:lstStyle/>
          <a:p>
            <a:r>
              <a:rPr lang="en-US" sz="1800">
                <a:latin typeface="Times New Roman" panose="02020603050405020304" pitchFamily="18" charset="0"/>
                <a:cs typeface="Times New Roman" panose="02020603050405020304" pitchFamily="18" charset="0"/>
              </a:rPr>
              <a:t>Đặc Trưng Sản Phẩm</a:t>
            </a:r>
          </a:p>
        </p:txBody>
      </p:sp>
      <p:sp>
        <p:nvSpPr>
          <p:cNvPr id="12" name="TextBox 11">
            <a:extLst>
              <a:ext uri="{FF2B5EF4-FFF2-40B4-BE49-F238E27FC236}">
                <a16:creationId xmlns:a16="http://schemas.microsoft.com/office/drawing/2014/main" id="{81FE0EFD-46B6-42DD-850B-5312F4CE14FC}"/>
              </a:ext>
            </a:extLst>
          </p:cNvPr>
          <p:cNvSpPr txBox="1"/>
          <p:nvPr/>
        </p:nvSpPr>
        <p:spPr>
          <a:xfrm>
            <a:off x="587373" y="2614835"/>
            <a:ext cx="3029826" cy="369332"/>
          </a:xfrm>
          <a:prstGeom prst="rect">
            <a:avLst/>
          </a:prstGeom>
          <a:noFill/>
        </p:spPr>
        <p:txBody>
          <a:bodyPr wrap="square" rtlCol="0">
            <a:spAutoFit/>
          </a:bodyPr>
          <a:lstStyle/>
          <a:p>
            <a:r>
              <a:rPr lang="en-US" sz="1800">
                <a:latin typeface="Times New Roman" panose="02020603050405020304" pitchFamily="18" charset="0"/>
                <a:cs typeface="Times New Roman" panose="02020603050405020304" pitchFamily="18" charset="0"/>
              </a:rPr>
              <a:t>Đặc Trưng Chuyên Gia</a:t>
            </a:r>
          </a:p>
        </p:txBody>
      </p:sp>
      <p:sp>
        <p:nvSpPr>
          <p:cNvPr id="13" name="TextBox 12">
            <a:extLst>
              <a:ext uri="{FF2B5EF4-FFF2-40B4-BE49-F238E27FC236}">
                <a16:creationId xmlns:a16="http://schemas.microsoft.com/office/drawing/2014/main" id="{FB3810DA-20E6-4189-83FF-BDEE0458A993}"/>
              </a:ext>
            </a:extLst>
          </p:cNvPr>
          <p:cNvSpPr txBox="1"/>
          <p:nvPr/>
        </p:nvSpPr>
        <p:spPr>
          <a:xfrm>
            <a:off x="5705382" y="2615441"/>
            <a:ext cx="3029826" cy="369332"/>
          </a:xfrm>
          <a:prstGeom prst="rect">
            <a:avLst/>
          </a:prstGeom>
          <a:noFill/>
        </p:spPr>
        <p:txBody>
          <a:bodyPr wrap="square" rtlCol="0">
            <a:spAutoFit/>
          </a:bodyPr>
          <a:lstStyle/>
          <a:p>
            <a:pPr algn="ctr"/>
            <a:r>
              <a:rPr lang="en-US" sz="1800">
                <a:latin typeface="Times New Roman" panose="02020603050405020304" pitchFamily="18" charset="0"/>
                <a:cs typeface="Times New Roman" panose="02020603050405020304" pitchFamily="18" charset="0"/>
              </a:rPr>
              <a:t>DA</a:t>
            </a:r>
          </a:p>
        </p:txBody>
      </p:sp>
      <p:sp>
        <p:nvSpPr>
          <p:cNvPr id="14" name="TextBox 13">
            <a:extLst>
              <a:ext uri="{FF2B5EF4-FFF2-40B4-BE49-F238E27FC236}">
                <a16:creationId xmlns:a16="http://schemas.microsoft.com/office/drawing/2014/main" id="{46860DF1-3F9F-4262-9720-F68DBE159D75}"/>
              </a:ext>
            </a:extLst>
          </p:cNvPr>
          <p:cNvSpPr txBox="1"/>
          <p:nvPr/>
        </p:nvSpPr>
        <p:spPr>
          <a:xfrm>
            <a:off x="5856686" y="148936"/>
            <a:ext cx="3029826" cy="369332"/>
          </a:xfrm>
          <a:prstGeom prst="rect">
            <a:avLst/>
          </a:prstGeom>
          <a:noFill/>
        </p:spPr>
        <p:txBody>
          <a:bodyPr wrap="square" rtlCol="0">
            <a:spAutoFit/>
          </a:bodyPr>
          <a:lstStyle/>
          <a:p>
            <a:r>
              <a:rPr lang="en-US" sz="1800">
                <a:latin typeface="Times New Roman" panose="02020603050405020304" pitchFamily="18" charset="0"/>
                <a:cs typeface="Times New Roman" panose="02020603050405020304" pitchFamily="18" charset="0"/>
              </a:rPr>
              <a:t>Đặc Trưng Phần Cứng</a:t>
            </a:r>
          </a:p>
        </p:txBody>
      </p:sp>
    </p:spTree>
    <p:extLst>
      <p:ext uri="{BB962C8B-B14F-4D97-AF65-F5344CB8AC3E}">
        <p14:creationId xmlns:p14="http://schemas.microsoft.com/office/powerpoint/2010/main" val="5246585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47F1C6A-BCC3-472B-B794-924E2FD125E6}"/>
              </a:ext>
            </a:extLst>
          </p:cNvPr>
          <p:cNvPicPr>
            <a:picLocks noChangeAspect="1"/>
          </p:cNvPicPr>
          <p:nvPr/>
        </p:nvPicPr>
        <p:blipFill rotWithShape="1">
          <a:blip r:embed="rId2"/>
          <a:srcRect l="22763" t="17778" r="15000" b="14854"/>
          <a:stretch/>
        </p:blipFill>
        <p:spPr>
          <a:xfrm>
            <a:off x="2081462" y="532397"/>
            <a:ext cx="6698707" cy="4078705"/>
          </a:xfrm>
          <a:prstGeom prst="rect">
            <a:avLst/>
          </a:prstGeom>
        </p:spPr>
      </p:pic>
      <p:grpSp>
        <p:nvGrpSpPr>
          <p:cNvPr id="5" name="Google Shape;1190;p38">
            <a:extLst>
              <a:ext uri="{FF2B5EF4-FFF2-40B4-BE49-F238E27FC236}">
                <a16:creationId xmlns:a16="http://schemas.microsoft.com/office/drawing/2014/main" id="{487197BA-92DB-48E1-9309-C862071E26BF}"/>
              </a:ext>
            </a:extLst>
          </p:cNvPr>
          <p:cNvGrpSpPr/>
          <p:nvPr/>
        </p:nvGrpSpPr>
        <p:grpSpPr>
          <a:xfrm>
            <a:off x="217357" y="1349118"/>
            <a:ext cx="2121108" cy="2368443"/>
            <a:chOff x="710263" y="1475375"/>
            <a:chExt cx="1651807" cy="2867388"/>
          </a:xfrm>
        </p:grpSpPr>
        <p:sp>
          <p:nvSpPr>
            <p:cNvPr id="6" name="Google Shape;1191;p38">
              <a:extLst>
                <a:ext uri="{FF2B5EF4-FFF2-40B4-BE49-F238E27FC236}">
                  <a16:creationId xmlns:a16="http://schemas.microsoft.com/office/drawing/2014/main" id="{6E71146F-DCB4-48E4-BA9F-86EE06CE697A}"/>
                </a:ext>
              </a:extLst>
            </p:cNvPr>
            <p:cNvSpPr/>
            <p:nvPr/>
          </p:nvSpPr>
          <p:spPr>
            <a:xfrm>
              <a:off x="710263" y="2113046"/>
              <a:ext cx="169219" cy="185025"/>
            </a:xfrm>
            <a:custGeom>
              <a:avLst/>
              <a:gdLst/>
              <a:ahLst/>
              <a:cxnLst/>
              <a:rect l="l" t="t" r="r" b="b"/>
              <a:pathLst>
                <a:path w="5728" h="6263" extrusionOk="0">
                  <a:moveTo>
                    <a:pt x="5394" y="0"/>
                  </a:moveTo>
                  <a:lnTo>
                    <a:pt x="0" y="834"/>
                  </a:lnTo>
                  <a:lnTo>
                    <a:pt x="5727" y="6263"/>
                  </a:lnTo>
                  <a:lnTo>
                    <a:pt x="5727" y="6263"/>
                  </a:lnTo>
                  <a:lnTo>
                    <a:pt x="5394" y="0"/>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 name="Google Shape;1192;p38">
              <a:extLst>
                <a:ext uri="{FF2B5EF4-FFF2-40B4-BE49-F238E27FC236}">
                  <a16:creationId xmlns:a16="http://schemas.microsoft.com/office/drawing/2014/main" id="{41B2FBC5-7C4B-469D-B568-D2FA0B14DF8B}"/>
                </a:ext>
              </a:extLst>
            </p:cNvPr>
            <p:cNvSpPr/>
            <p:nvPr/>
          </p:nvSpPr>
          <p:spPr>
            <a:xfrm>
              <a:off x="1064103" y="4173169"/>
              <a:ext cx="179766"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 name="Google Shape;1193;p38">
              <a:extLst>
                <a:ext uri="{FF2B5EF4-FFF2-40B4-BE49-F238E27FC236}">
                  <a16:creationId xmlns:a16="http://schemas.microsoft.com/office/drawing/2014/main" id="{DDD5C1EF-7168-47BF-8CE0-16CABD896B42}"/>
                </a:ext>
              </a:extLst>
            </p:cNvPr>
            <p:cNvSpPr/>
            <p:nvPr/>
          </p:nvSpPr>
          <p:spPr>
            <a:xfrm>
              <a:off x="1891336" y="4173169"/>
              <a:ext cx="179766" cy="169574"/>
            </a:xfrm>
            <a:custGeom>
              <a:avLst/>
              <a:gdLst/>
              <a:ahLst/>
              <a:cxnLst/>
              <a:rect l="l" t="t" r="r" b="b"/>
              <a:pathLst>
                <a:path w="6085" h="5740" extrusionOk="0">
                  <a:moveTo>
                    <a:pt x="1" y="1"/>
                  </a:moveTo>
                  <a:lnTo>
                    <a:pt x="1287" y="5739"/>
                  </a:lnTo>
                  <a:lnTo>
                    <a:pt x="6085" y="703"/>
                  </a:lnTo>
                  <a:lnTo>
                    <a:pt x="1" y="1"/>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1194;p38">
              <a:extLst>
                <a:ext uri="{FF2B5EF4-FFF2-40B4-BE49-F238E27FC236}">
                  <a16:creationId xmlns:a16="http://schemas.microsoft.com/office/drawing/2014/main" id="{F8EF78A6-07BD-411D-AF0D-1C884C5FB25F}"/>
                </a:ext>
              </a:extLst>
            </p:cNvPr>
            <p:cNvSpPr/>
            <p:nvPr/>
          </p:nvSpPr>
          <p:spPr>
            <a:xfrm>
              <a:off x="1875148" y="1475375"/>
              <a:ext cx="158673" cy="139322"/>
            </a:xfrm>
            <a:custGeom>
              <a:avLst/>
              <a:gdLst/>
              <a:ahLst/>
              <a:cxnLst/>
              <a:rect l="l" t="t" r="r" b="b"/>
              <a:pathLst>
                <a:path w="5371" h="4716" extrusionOk="0">
                  <a:moveTo>
                    <a:pt x="953" y="0"/>
                  </a:moveTo>
                  <a:lnTo>
                    <a:pt x="1" y="4715"/>
                  </a:lnTo>
                  <a:lnTo>
                    <a:pt x="5371" y="4715"/>
                  </a:lnTo>
                  <a:lnTo>
                    <a:pt x="953" y="0"/>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 name="Google Shape;1195;p38">
              <a:extLst>
                <a:ext uri="{FF2B5EF4-FFF2-40B4-BE49-F238E27FC236}">
                  <a16:creationId xmlns:a16="http://schemas.microsoft.com/office/drawing/2014/main" id="{BC1ECD1F-6127-49A3-8561-4DDD7B2DB242}"/>
                </a:ext>
              </a:extLst>
            </p:cNvPr>
            <p:cNvSpPr/>
            <p:nvPr/>
          </p:nvSpPr>
          <p:spPr>
            <a:xfrm>
              <a:off x="816850" y="1569217"/>
              <a:ext cx="1545220" cy="2633274"/>
            </a:xfrm>
            <a:custGeom>
              <a:avLst/>
              <a:gdLst/>
              <a:ahLst/>
              <a:cxnLst/>
              <a:rect l="l" t="t" r="r" b="b"/>
              <a:pathLst>
                <a:path w="52305" h="84285" extrusionOk="0">
                  <a:moveTo>
                    <a:pt x="0" y="0"/>
                  </a:moveTo>
                  <a:lnTo>
                    <a:pt x="0" y="84284"/>
                  </a:lnTo>
                  <a:lnTo>
                    <a:pt x="52304" y="84284"/>
                  </a:lnTo>
                  <a:lnTo>
                    <a:pt x="52304" y="0"/>
                  </a:lnTo>
                  <a:close/>
                </a:path>
              </a:pathLst>
            </a:custGeom>
            <a:solidFill>
              <a:schemeClr val="lt2"/>
            </a:solidFill>
            <a:ln>
              <a:noFill/>
            </a:ln>
          </p:spPr>
          <p:txBody>
            <a:bodyPr spcFirstLastPara="1" wrap="square" lIns="182875" tIns="91425" rIns="18287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1" name="Google Shape;1196;p38">
              <a:extLst>
                <a:ext uri="{FF2B5EF4-FFF2-40B4-BE49-F238E27FC236}">
                  <a16:creationId xmlns:a16="http://schemas.microsoft.com/office/drawing/2014/main" id="{6C703C7B-8E10-4DA6-A86F-14EF98714797}"/>
                </a:ext>
              </a:extLst>
            </p:cNvPr>
            <p:cNvSpPr/>
            <p:nvPr/>
          </p:nvSpPr>
          <p:spPr>
            <a:xfrm>
              <a:off x="710263" y="1475375"/>
              <a:ext cx="1193133" cy="662343"/>
            </a:xfrm>
            <a:custGeom>
              <a:avLst/>
              <a:gdLst/>
              <a:ahLst/>
              <a:cxnLst/>
              <a:rect l="l" t="t" r="r" b="b"/>
              <a:pathLst>
                <a:path w="40387" h="22420" extrusionOk="0">
                  <a:moveTo>
                    <a:pt x="0" y="0"/>
                  </a:moveTo>
                  <a:lnTo>
                    <a:pt x="0" y="22420"/>
                  </a:lnTo>
                  <a:lnTo>
                    <a:pt x="35898" y="22420"/>
                  </a:lnTo>
                  <a:cubicBezTo>
                    <a:pt x="38374" y="22420"/>
                    <a:pt x="40386" y="20407"/>
                    <a:pt x="40386" y="17931"/>
                  </a:cubicBezTo>
                  <a:lnTo>
                    <a:pt x="4038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1197;p38">
              <a:extLst>
                <a:ext uri="{FF2B5EF4-FFF2-40B4-BE49-F238E27FC236}">
                  <a16:creationId xmlns:a16="http://schemas.microsoft.com/office/drawing/2014/main" id="{97260F41-C6AD-44BE-8870-09B4F2D3F439}"/>
                </a:ext>
              </a:extLst>
            </p:cNvPr>
            <p:cNvSpPr/>
            <p:nvPr/>
          </p:nvSpPr>
          <p:spPr>
            <a:xfrm>
              <a:off x="1205840" y="3787689"/>
              <a:ext cx="723555"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2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1198;p38">
              <a:extLst>
                <a:ext uri="{FF2B5EF4-FFF2-40B4-BE49-F238E27FC236}">
                  <a16:creationId xmlns:a16="http://schemas.microsoft.com/office/drawing/2014/main" id="{FC2B4905-9551-4564-987A-9EFCED0C46A9}"/>
                </a:ext>
              </a:extLst>
            </p:cNvPr>
            <p:cNvSpPr txBox="1"/>
            <p:nvPr/>
          </p:nvSpPr>
          <p:spPr>
            <a:xfrm>
              <a:off x="860010" y="2451050"/>
              <a:ext cx="1458900" cy="4296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Ví dụ</a:t>
              </a:r>
              <a:endParaRPr kumimoji="0" sz="2800" b="0"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Tree>
    <p:extLst>
      <p:ext uri="{BB962C8B-B14F-4D97-AF65-F5344CB8AC3E}">
        <p14:creationId xmlns:p14="http://schemas.microsoft.com/office/powerpoint/2010/main" val="3100718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B366831-8074-4AE1-9412-31ACDF0C0410}"/>
              </a:ext>
            </a:extLst>
          </p:cNvPr>
          <p:cNvPicPr>
            <a:picLocks noChangeAspect="1"/>
          </p:cNvPicPr>
          <p:nvPr/>
        </p:nvPicPr>
        <p:blipFill rotWithShape="1">
          <a:blip r:embed="rId2"/>
          <a:srcRect l="22895" t="19415" r="19868" b="16023"/>
          <a:stretch/>
        </p:blipFill>
        <p:spPr>
          <a:xfrm>
            <a:off x="2248982" y="391478"/>
            <a:ext cx="6677527" cy="4236776"/>
          </a:xfrm>
          <a:prstGeom prst="rect">
            <a:avLst/>
          </a:prstGeom>
        </p:spPr>
      </p:pic>
      <p:grpSp>
        <p:nvGrpSpPr>
          <p:cNvPr id="7" name="Google Shape;1190;p38">
            <a:extLst>
              <a:ext uri="{FF2B5EF4-FFF2-40B4-BE49-F238E27FC236}">
                <a16:creationId xmlns:a16="http://schemas.microsoft.com/office/drawing/2014/main" id="{568D8585-5DE9-4B89-85A1-45D2DDCC3636}"/>
              </a:ext>
            </a:extLst>
          </p:cNvPr>
          <p:cNvGrpSpPr/>
          <p:nvPr/>
        </p:nvGrpSpPr>
        <p:grpSpPr>
          <a:xfrm>
            <a:off x="217357" y="1349118"/>
            <a:ext cx="2121108" cy="2368443"/>
            <a:chOff x="710263" y="1475375"/>
            <a:chExt cx="1651807" cy="2867388"/>
          </a:xfrm>
        </p:grpSpPr>
        <p:sp>
          <p:nvSpPr>
            <p:cNvPr id="8" name="Google Shape;1191;p38">
              <a:extLst>
                <a:ext uri="{FF2B5EF4-FFF2-40B4-BE49-F238E27FC236}">
                  <a16:creationId xmlns:a16="http://schemas.microsoft.com/office/drawing/2014/main" id="{A462D429-0C51-4088-B9E5-7D1799F20397}"/>
                </a:ext>
              </a:extLst>
            </p:cNvPr>
            <p:cNvSpPr/>
            <p:nvPr/>
          </p:nvSpPr>
          <p:spPr>
            <a:xfrm>
              <a:off x="710263" y="2113046"/>
              <a:ext cx="169219" cy="185025"/>
            </a:xfrm>
            <a:custGeom>
              <a:avLst/>
              <a:gdLst/>
              <a:ahLst/>
              <a:cxnLst/>
              <a:rect l="l" t="t" r="r" b="b"/>
              <a:pathLst>
                <a:path w="5728" h="6263" extrusionOk="0">
                  <a:moveTo>
                    <a:pt x="5394" y="0"/>
                  </a:moveTo>
                  <a:lnTo>
                    <a:pt x="0" y="834"/>
                  </a:lnTo>
                  <a:lnTo>
                    <a:pt x="5727" y="6263"/>
                  </a:lnTo>
                  <a:lnTo>
                    <a:pt x="5727" y="6263"/>
                  </a:lnTo>
                  <a:lnTo>
                    <a:pt x="5394" y="0"/>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1192;p38">
              <a:extLst>
                <a:ext uri="{FF2B5EF4-FFF2-40B4-BE49-F238E27FC236}">
                  <a16:creationId xmlns:a16="http://schemas.microsoft.com/office/drawing/2014/main" id="{12C68217-BBC5-4C08-988E-55E12B47D737}"/>
                </a:ext>
              </a:extLst>
            </p:cNvPr>
            <p:cNvSpPr/>
            <p:nvPr/>
          </p:nvSpPr>
          <p:spPr>
            <a:xfrm>
              <a:off x="1064103" y="4173169"/>
              <a:ext cx="179766"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 name="Google Shape;1193;p38">
              <a:extLst>
                <a:ext uri="{FF2B5EF4-FFF2-40B4-BE49-F238E27FC236}">
                  <a16:creationId xmlns:a16="http://schemas.microsoft.com/office/drawing/2014/main" id="{477C797D-D536-4A81-80CA-83F1ABA6DBBE}"/>
                </a:ext>
              </a:extLst>
            </p:cNvPr>
            <p:cNvSpPr/>
            <p:nvPr/>
          </p:nvSpPr>
          <p:spPr>
            <a:xfrm>
              <a:off x="1891336" y="4173169"/>
              <a:ext cx="179766" cy="169574"/>
            </a:xfrm>
            <a:custGeom>
              <a:avLst/>
              <a:gdLst/>
              <a:ahLst/>
              <a:cxnLst/>
              <a:rect l="l" t="t" r="r" b="b"/>
              <a:pathLst>
                <a:path w="6085" h="5740" extrusionOk="0">
                  <a:moveTo>
                    <a:pt x="1" y="1"/>
                  </a:moveTo>
                  <a:lnTo>
                    <a:pt x="1287" y="5739"/>
                  </a:lnTo>
                  <a:lnTo>
                    <a:pt x="6085" y="703"/>
                  </a:lnTo>
                  <a:lnTo>
                    <a:pt x="1" y="1"/>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 name="Google Shape;1194;p38">
              <a:extLst>
                <a:ext uri="{FF2B5EF4-FFF2-40B4-BE49-F238E27FC236}">
                  <a16:creationId xmlns:a16="http://schemas.microsoft.com/office/drawing/2014/main" id="{95AB3B4C-90E1-4DA9-80B1-0C5EC2DD6987}"/>
                </a:ext>
              </a:extLst>
            </p:cNvPr>
            <p:cNvSpPr/>
            <p:nvPr/>
          </p:nvSpPr>
          <p:spPr>
            <a:xfrm>
              <a:off x="1875148" y="1475375"/>
              <a:ext cx="158673" cy="139322"/>
            </a:xfrm>
            <a:custGeom>
              <a:avLst/>
              <a:gdLst/>
              <a:ahLst/>
              <a:cxnLst/>
              <a:rect l="l" t="t" r="r" b="b"/>
              <a:pathLst>
                <a:path w="5371" h="4716" extrusionOk="0">
                  <a:moveTo>
                    <a:pt x="953" y="0"/>
                  </a:moveTo>
                  <a:lnTo>
                    <a:pt x="1" y="4715"/>
                  </a:lnTo>
                  <a:lnTo>
                    <a:pt x="5371" y="4715"/>
                  </a:lnTo>
                  <a:lnTo>
                    <a:pt x="953" y="0"/>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1195;p38">
              <a:extLst>
                <a:ext uri="{FF2B5EF4-FFF2-40B4-BE49-F238E27FC236}">
                  <a16:creationId xmlns:a16="http://schemas.microsoft.com/office/drawing/2014/main" id="{9B6E8CF4-ABFF-4D83-9213-C5A8FCD32F21}"/>
                </a:ext>
              </a:extLst>
            </p:cNvPr>
            <p:cNvSpPr/>
            <p:nvPr/>
          </p:nvSpPr>
          <p:spPr>
            <a:xfrm>
              <a:off x="816850" y="1569217"/>
              <a:ext cx="1545220" cy="2633274"/>
            </a:xfrm>
            <a:custGeom>
              <a:avLst/>
              <a:gdLst/>
              <a:ahLst/>
              <a:cxnLst/>
              <a:rect l="l" t="t" r="r" b="b"/>
              <a:pathLst>
                <a:path w="52305" h="84285" extrusionOk="0">
                  <a:moveTo>
                    <a:pt x="0" y="0"/>
                  </a:moveTo>
                  <a:lnTo>
                    <a:pt x="0" y="84284"/>
                  </a:lnTo>
                  <a:lnTo>
                    <a:pt x="52304" y="84284"/>
                  </a:lnTo>
                  <a:lnTo>
                    <a:pt x="52304" y="0"/>
                  </a:lnTo>
                  <a:close/>
                </a:path>
              </a:pathLst>
            </a:custGeom>
            <a:solidFill>
              <a:schemeClr val="lt2"/>
            </a:solidFill>
            <a:ln>
              <a:noFill/>
            </a:ln>
          </p:spPr>
          <p:txBody>
            <a:bodyPr spcFirstLastPara="1" wrap="square" lIns="182875" tIns="91425" rIns="18287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3" name="Google Shape;1196;p38">
              <a:extLst>
                <a:ext uri="{FF2B5EF4-FFF2-40B4-BE49-F238E27FC236}">
                  <a16:creationId xmlns:a16="http://schemas.microsoft.com/office/drawing/2014/main" id="{8F981489-0181-4A70-B622-36B9933348BB}"/>
                </a:ext>
              </a:extLst>
            </p:cNvPr>
            <p:cNvSpPr/>
            <p:nvPr/>
          </p:nvSpPr>
          <p:spPr>
            <a:xfrm>
              <a:off x="710263" y="1475375"/>
              <a:ext cx="1193133" cy="662343"/>
            </a:xfrm>
            <a:custGeom>
              <a:avLst/>
              <a:gdLst/>
              <a:ahLst/>
              <a:cxnLst/>
              <a:rect l="l" t="t" r="r" b="b"/>
              <a:pathLst>
                <a:path w="40387" h="22420" extrusionOk="0">
                  <a:moveTo>
                    <a:pt x="0" y="0"/>
                  </a:moveTo>
                  <a:lnTo>
                    <a:pt x="0" y="22420"/>
                  </a:lnTo>
                  <a:lnTo>
                    <a:pt x="35898" y="22420"/>
                  </a:lnTo>
                  <a:cubicBezTo>
                    <a:pt x="38374" y="22420"/>
                    <a:pt x="40386" y="20407"/>
                    <a:pt x="40386" y="17931"/>
                  </a:cubicBezTo>
                  <a:lnTo>
                    <a:pt x="4038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1197;p38">
              <a:extLst>
                <a:ext uri="{FF2B5EF4-FFF2-40B4-BE49-F238E27FC236}">
                  <a16:creationId xmlns:a16="http://schemas.microsoft.com/office/drawing/2014/main" id="{8F575B48-78F5-4554-8480-96A55DDBBA52}"/>
                </a:ext>
              </a:extLst>
            </p:cNvPr>
            <p:cNvSpPr/>
            <p:nvPr/>
          </p:nvSpPr>
          <p:spPr>
            <a:xfrm>
              <a:off x="1205840" y="3787689"/>
              <a:ext cx="723555"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2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1198;p38">
              <a:extLst>
                <a:ext uri="{FF2B5EF4-FFF2-40B4-BE49-F238E27FC236}">
                  <a16:creationId xmlns:a16="http://schemas.microsoft.com/office/drawing/2014/main" id="{034D606A-E7A9-40A2-A091-69CF13FB16D6}"/>
                </a:ext>
              </a:extLst>
            </p:cNvPr>
            <p:cNvSpPr txBox="1"/>
            <p:nvPr/>
          </p:nvSpPr>
          <p:spPr>
            <a:xfrm>
              <a:off x="860010" y="2451050"/>
              <a:ext cx="1458900" cy="4296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800">
                  <a:latin typeface="Times New Roman" panose="02020603050405020304" pitchFamily="18" charset="0"/>
                  <a:ea typeface="Fira Sans Extra Condensed Medium"/>
                  <a:cs typeface="Times New Roman" panose="02020603050405020304" pitchFamily="18" charset="0"/>
                  <a:sym typeface="Fira Sans Extra Condensed Medium"/>
                </a:rPr>
                <a:t>Lời giải</a:t>
              </a:r>
              <a:endParaRPr kumimoji="0" sz="2800" b="0"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Tree>
    <p:extLst>
      <p:ext uri="{BB962C8B-B14F-4D97-AF65-F5344CB8AC3E}">
        <p14:creationId xmlns:p14="http://schemas.microsoft.com/office/powerpoint/2010/main" val="678708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D1DD71-8C0D-402D-8C31-82877953F768}"/>
              </a:ext>
            </a:extLst>
          </p:cNvPr>
          <p:cNvPicPr>
            <a:picLocks noChangeAspect="1"/>
          </p:cNvPicPr>
          <p:nvPr/>
        </p:nvPicPr>
        <p:blipFill rotWithShape="1">
          <a:blip r:embed="rId2"/>
          <a:srcRect l="25573" t="17076" r="16975" b="14386"/>
          <a:stretch/>
        </p:blipFill>
        <p:spPr>
          <a:xfrm>
            <a:off x="2338464" y="513752"/>
            <a:ext cx="6133808" cy="4115996"/>
          </a:xfrm>
          <a:prstGeom prst="rect">
            <a:avLst/>
          </a:prstGeom>
        </p:spPr>
      </p:pic>
      <p:grpSp>
        <p:nvGrpSpPr>
          <p:cNvPr id="7" name="Google Shape;1190;p38">
            <a:extLst>
              <a:ext uri="{FF2B5EF4-FFF2-40B4-BE49-F238E27FC236}">
                <a16:creationId xmlns:a16="http://schemas.microsoft.com/office/drawing/2014/main" id="{568D8585-5DE9-4B89-85A1-45D2DDCC3636}"/>
              </a:ext>
            </a:extLst>
          </p:cNvPr>
          <p:cNvGrpSpPr/>
          <p:nvPr/>
        </p:nvGrpSpPr>
        <p:grpSpPr>
          <a:xfrm>
            <a:off x="217357" y="1349118"/>
            <a:ext cx="2121108" cy="2368443"/>
            <a:chOff x="710263" y="1475375"/>
            <a:chExt cx="1651807" cy="2867388"/>
          </a:xfrm>
        </p:grpSpPr>
        <p:sp>
          <p:nvSpPr>
            <p:cNvPr id="8" name="Google Shape;1191;p38">
              <a:extLst>
                <a:ext uri="{FF2B5EF4-FFF2-40B4-BE49-F238E27FC236}">
                  <a16:creationId xmlns:a16="http://schemas.microsoft.com/office/drawing/2014/main" id="{A462D429-0C51-4088-B9E5-7D1799F20397}"/>
                </a:ext>
              </a:extLst>
            </p:cNvPr>
            <p:cNvSpPr/>
            <p:nvPr/>
          </p:nvSpPr>
          <p:spPr>
            <a:xfrm>
              <a:off x="710263" y="2113046"/>
              <a:ext cx="169219" cy="185025"/>
            </a:xfrm>
            <a:custGeom>
              <a:avLst/>
              <a:gdLst/>
              <a:ahLst/>
              <a:cxnLst/>
              <a:rect l="l" t="t" r="r" b="b"/>
              <a:pathLst>
                <a:path w="5728" h="6263" extrusionOk="0">
                  <a:moveTo>
                    <a:pt x="5394" y="0"/>
                  </a:moveTo>
                  <a:lnTo>
                    <a:pt x="0" y="834"/>
                  </a:lnTo>
                  <a:lnTo>
                    <a:pt x="5727" y="6263"/>
                  </a:lnTo>
                  <a:lnTo>
                    <a:pt x="5727" y="6263"/>
                  </a:lnTo>
                  <a:lnTo>
                    <a:pt x="5394" y="0"/>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1192;p38">
              <a:extLst>
                <a:ext uri="{FF2B5EF4-FFF2-40B4-BE49-F238E27FC236}">
                  <a16:creationId xmlns:a16="http://schemas.microsoft.com/office/drawing/2014/main" id="{12C68217-BBC5-4C08-988E-55E12B47D737}"/>
                </a:ext>
              </a:extLst>
            </p:cNvPr>
            <p:cNvSpPr/>
            <p:nvPr/>
          </p:nvSpPr>
          <p:spPr>
            <a:xfrm>
              <a:off x="1064103" y="4173169"/>
              <a:ext cx="179766"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 name="Google Shape;1193;p38">
              <a:extLst>
                <a:ext uri="{FF2B5EF4-FFF2-40B4-BE49-F238E27FC236}">
                  <a16:creationId xmlns:a16="http://schemas.microsoft.com/office/drawing/2014/main" id="{477C797D-D536-4A81-80CA-83F1ABA6DBBE}"/>
                </a:ext>
              </a:extLst>
            </p:cNvPr>
            <p:cNvSpPr/>
            <p:nvPr/>
          </p:nvSpPr>
          <p:spPr>
            <a:xfrm>
              <a:off x="1891336" y="4173169"/>
              <a:ext cx="179766" cy="169574"/>
            </a:xfrm>
            <a:custGeom>
              <a:avLst/>
              <a:gdLst/>
              <a:ahLst/>
              <a:cxnLst/>
              <a:rect l="l" t="t" r="r" b="b"/>
              <a:pathLst>
                <a:path w="6085" h="5740" extrusionOk="0">
                  <a:moveTo>
                    <a:pt x="1" y="1"/>
                  </a:moveTo>
                  <a:lnTo>
                    <a:pt x="1287" y="5739"/>
                  </a:lnTo>
                  <a:lnTo>
                    <a:pt x="6085" y="703"/>
                  </a:lnTo>
                  <a:lnTo>
                    <a:pt x="1" y="1"/>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 name="Google Shape;1194;p38">
              <a:extLst>
                <a:ext uri="{FF2B5EF4-FFF2-40B4-BE49-F238E27FC236}">
                  <a16:creationId xmlns:a16="http://schemas.microsoft.com/office/drawing/2014/main" id="{95AB3B4C-90E1-4DA9-80B1-0C5EC2DD6987}"/>
                </a:ext>
              </a:extLst>
            </p:cNvPr>
            <p:cNvSpPr/>
            <p:nvPr/>
          </p:nvSpPr>
          <p:spPr>
            <a:xfrm>
              <a:off x="1875148" y="1475375"/>
              <a:ext cx="158673" cy="139322"/>
            </a:xfrm>
            <a:custGeom>
              <a:avLst/>
              <a:gdLst/>
              <a:ahLst/>
              <a:cxnLst/>
              <a:rect l="l" t="t" r="r" b="b"/>
              <a:pathLst>
                <a:path w="5371" h="4716" extrusionOk="0">
                  <a:moveTo>
                    <a:pt x="953" y="0"/>
                  </a:moveTo>
                  <a:lnTo>
                    <a:pt x="1" y="4715"/>
                  </a:lnTo>
                  <a:lnTo>
                    <a:pt x="5371" y="4715"/>
                  </a:lnTo>
                  <a:lnTo>
                    <a:pt x="953" y="0"/>
                  </a:lnTo>
                  <a:close/>
                </a:path>
              </a:pathLst>
            </a:cu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1195;p38">
              <a:extLst>
                <a:ext uri="{FF2B5EF4-FFF2-40B4-BE49-F238E27FC236}">
                  <a16:creationId xmlns:a16="http://schemas.microsoft.com/office/drawing/2014/main" id="{9B6E8CF4-ABFF-4D83-9213-C5A8FCD32F21}"/>
                </a:ext>
              </a:extLst>
            </p:cNvPr>
            <p:cNvSpPr/>
            <p:nvPr/>
          </p:nvSpPr>
          <p:spPr>
            <a:xfrm>
              <a:off x="816850" y="1569217"/>
              <a:ext cx="1545220" cy="2633274"/>
            </a:xfrm>
            <a:custGeom>
              <a:avLst/>
              <a:gdLst/>
              <a:ahLst/>
              <a:cxnLst/>
              <a:rect l="l" t="t" r="r" b="b"/>
              <a:pathLst>
                <a:path w="52305" h="84285" extrusionOk="0">
                  <a:moveTo>
                    <a:pt x="0" y="0"/>
                  </a:moveTo>
                  <a:lnTo>
                    <a:pt x="0" y="84284"/>
                  </a:lnTo>
                  <a:lnTo>
                    <a:pt x="52304" y="84284"/>
                  </a:lnTo>
                  <a:lnTo>
                    <a:pt x="52304" y="0"/>
                  </a:lnTo>
                  <a:close/>
                </a:path>
              </a:pathLst>
            </a:custGeom>
            <a:solidFill>
              <a:schemeClr val="lt2"/>
            </a:solidFill>
            <a:ln>
              <a:noFill/>
            </a:ln>
          </p:spPr>
          <p:txBody>
            <a:bodyPr spcFirstLastPara="1" wrap="square" lIns="182875" tIns="91425" rIns="18287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3" name="Google Shape;1196;p38">
              <a:extLst>
                <a:ext uri="{FF2B5EF4-FFF2-40B4-BE49-F238E27FC236}">
                  <a16:creationId xmlns:a16="http://schemas.microsoft.com/office/drawing/2014/main" id="{8F981489-0181-4A70-B622-36B9933348BB}"/>
                </a:ext>
              </a:extLst>
            </p:cNvPr>
            <p:cNvSpPr/>
            <p:nvPr/>
          </p:nvSpPr>
          <p:spPr>
            <a:xfrm>
              <a:off x="710263" y="1475375"/>
              <a:ext cx="1193133" cy="662343"/>
            </a:xfrm>
            <a:custGeom>
              <a:avLst/>
              <a:gdLst/>
              <a:ahLst/>
              <a:cxnLst/>
              <a:rect l="l" t="t" r="r" b="b"/>
              <a:pathLst>
                <a:path w="40387" h="22420" extrusionOk="0">
                  <a:moveTo>
                    <a:pt x="0" y="0"/>
                  </a:moveTo>
                  <a:lnTo>
                    <a:pt x="0" y="22420"/>
                  </a:lnTo>
                  <a:lnTo>
                    <a:pt x="35898" y="22420"/>
                  </a:lnTo>
                  <a:cubicBezTo>
                    <a:pt x="38374" y="22420"/>
                    <a:pt x="40386" y="20407"/>
                    <a:pt x="40386" y="17931"/>
                  </a:cubicBezTo>
                  <a:lnTo>
                    <a:pt x="4038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1197;p38">
              <a:extLst>
                <a:ext uri="{FF2B5EF4-FFF2-40B4-BE49-F238E27FC236}">
                  <a16:creationId xmlns:a16="http://schemas.microsoft.com/office/drawing/2014/main" id="{8F575B48-78F5-4554-8480-96A55DDBBA52}"/>
                </a:ext>
              </a:extLst>
            </p:cNvPr>
            <p:cNvSpPr/>
            <p:nvPr/>
          </p:nvSpPr>
          <p:spPr>
            <a:xfrm>
              <a:off x="1205840" y="3787689"/>
              <a:ext cx="723555"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2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1198;p38">
              <a:extLst>
                <a:ext uri="{FF2B5EF4-FFF2-40B4-BE49-F238E27FC236}">
                  <a16:creationId xmlns:a16="http://schemas.microsoft.com/office/drawing/2014/main" id="{034D606A-E7A9-40A2-A091-69CF13FB16D6}"/>
                </a:ext>
              </a:extLst>
            </p:cNvPr>
            <p:cNvSpPr txBox="1"/>
            <p:nvPr/>
          </p:nvSpPr>
          <p:spPr>
            <a:xfrm>
              <a:off x="860010" y="2451050"/>
              <a:ext cx="1458900" cy="4296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800">
                  <a:latin typeface="Times New Roman" panose="02020603050405020304" pitchFamily="18" charset="0"/>
                  <a:ea typeface="Fira Sans Extra Condensed Medium"/>
                  <a:cs typeface="Times New Roman" panose="02020603050405020304" pitchFamily="18" charset="0"/>
                  <a:sym typeface="Fira Sans Extra Condensed Medium"/>
                </a:rPr>
                <a:t>Lời giải</a:t>
              </a:r>
              <a:endParaRPr kumimoji="0" sz="2800" b="0"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Tree>
    <p:extLst>
      <p:ext uri="{BB962C8B-B14F-4D97-AF65-F5344CB8AC3E}">
        <p14:creationId xmlns:p14="http://schemas.microsoft.com/office/powerpoint/2010/main" val="16349306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pSp>
        <p:nvGrpSpPr>
          <p:cNvPr id="653" name="Google Shape;653;p26"/>
          <p:cNvGrpSpPr/>
          <p:nvPr/>
        </p:nvGrpSpPr>
        <p:grpSpPr>
          <a:xfrm>
            <a:off x="2017611" y="1690054"/>
            <a:ext cx="5108778" cy="1511143"/>
            <a:chOff x="710274" y="1456476"/>
            <a:chExt cx="3703926" cy="1132200"/>
          </a:xfrm>
        </p:grpSpPr>
        <p:sp>
          <p:nvSpPr>
            <p:cNvPr id="654" name="Google Shape;654;p26"/>
            <p:cNvSpPr/>
            <p:nvPr/>
          </p:nvSpPr>
          <p:spPr>
            <a:xfrm>
              <a:off x="1364700" y="1531938"/>
              <a:ext cx="3049500" cy="981300"/>
            </a:xfrm>
            <a:prstGeom prst="homePlate">
              <a:avLst>
                <a:gd name="adj" fmla="val 29403"/>
              </a:avLst>
            </a:prstGeom>
            <a:noFill/>
            <a:ln w="762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26"/>
            <p:cNvSpPr/>
            <p:nvPr/>
          </p:nvSpPr>
          <p:spPr>
            <a:xfrm>
              <a:off x="710274" y="1456476"/>
              <a:ext cx="1307100" cy="1132200"/>
            </a:xfrm>
            <a:prstGeom prst="hexagon">
              <a:avLst>
                <a:gd name="adj" fmla="val 28729"/>
                <a:gd name="vf" fmla="val 115470"/>
              </a:avLst>
            </a:prstGeom>
            <a:solidFill>
              <a:schemeClr val="accent4">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26"/>
            <p:cNvSpPr/>
            <p:nvPr/>
          </p:nvSpPr>
          <p:spPr>
            <a:xfrm>
              <a:off x="883425" y="1606475"/>
              <a:ext cx="960900" cy="832200"/>
            </a:xfrm>
            <a:prstGeom prst="hexagon">
              <a:avLst>
                <a:gd name="adj" fmla="val 28729"/>
                <a:gd name="vf" fmla="val 115470"/>
              </a:avLst>
            </a:pr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26"/>
            <p:cNvSpPr txBox="1"/>
            <p:nvPr/>
          </p:nvSpPr>
          <p:spPr>
            <a:xfrm>
              <a:off x="2052980" y="1845274"/>
              <a:ext cx="2325614"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3200" b="1">
                  <a:latin typeface="Times New Roman" panose="02020603050405020304" pitchFamily="18" charset="0"/>
                  <a:ea typeface="Fira Sans Extra Condensed Medium"/>
                  <a:cs typeface="Times New Roman" panose="02020603050405020304" pitchFamily="18" charset="0"/>
                  <a:sym typeface="Fira Sans Extra Condensed Medium"/>
                </a:rPr>
                <a:t>Kế Hoạch Chi Phí Cực Tiểu</a:t>
              </a:r>
              <a:endParaRPr kumimoji="0" lang="vi-VN" sz="3200" b="1"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
        <p:nvSpPr>
          <p:cNvPr id="2" name="TextBox 1">
            <a:extLst>
              <a:ext uri="{FF2B5EF4-FFF2-40B4-BE49-F238E27FC236}">
                <a16:creationId xmlns:a16="http://schemas.microsoft.com/office/drawing/2014/main" id="{5F5183CA-DCB8-4706-89C1-EB2B778266C7}"/>
              </a:ext>
            </a:extLst>
          </p:cNvPr>
          <p:cNvSpPr txBox="1"/>
          <p:nvPr/>
        </p:nvSpPr>
        <p:spPr>
          <a:xfrm>
            <a:off x="2372368" y="2060903"/>
            <a:ext cx="1448109"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4400" b="0" i="0" u="none" strike="noStrike" kern="0" cap="none" spc="0" normalizeH="0" baseline="0" noProof="0">
                <a:ln>
                  <a:noFill/>
                </a:ln>
                <a:solidFill>
                  <a:srgbClr val="FFFFFF"/>
                </a:solidFill>
                <a:effectLst/>
                <a:uLnTx/>
                <a:uFillTx/>
                <a:latin typeface="Arial Black" panose="020B0A04020102020204" pitchFamily="34" charset="0"/>
                <a:cs typeface="Arial"/>
                <a:sym typeface="Arial"/>
              </a:rPr>
              <a:t>4.3</a:t>
            </a:r>
            <a:endParaRPr kumimoji="0" lang="en-US" sz="6500" b="0" i="0" u="none" strike="noStrike" kern="0" cap="none" spc="0" normalizeH="0" baseline="0" noProof="0">
              <a:ln>
                <a:noFill/>
              </a:ln>
              <a:solidFill>
                <a:srgbClr val="FFFFFF"/>
              </a:solidFill>
              <a:effectLst/>
              <a:uLnTx/>
              <a:uFillTx/>
              <a:latin typeface="Arial Black" panose="020B0A04020102020204" pitchFamily="34" charset="0"/>
              <a:cs typeface="Arial"/>
              <a:sym typeface="Arial"/>
            </a:endParaRPr>
          </a:p>
        </p:txBody>
      </p:sp>
    </p:spTree>
    <p:extLst>
      <p:ext uri="{BB962C8B-B14F-4D97-AF65-F5344CB8AC3E}">
        <p14:creationId xmlns:p14="http://schemas.microsoft.com/office/powerpoint/2010/main" val="38730814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pSp>
        <p:nvGrpSpPr>
          <p:cNvPr id="653" name="Google Shape;653;p26"/>
          <p:cNvGrpSpPr/>
          <p:nvPr/>
        </p:nvGrpSpPr>
        <p:grpSpPr>
          <a:xfrm>
            <a:off x="1063422" y="1598604"/>
            <a:ext cx="7017156" cy="1946291"/>
            <a:chOff x="710274" y="1456476"/>
            <a:chExt cx="3703926" cy="1132200"/>
          </a:xfrm>
        </p:grpSpPr>
        <p:sp>
          <p:nvSpPr>
            <p:cNvPr id="654" name="Google Shape;654;p26"/>
            <p:cNvSpPr/>
            <p:nvPr/>
          </p:nvSpPr>
          <p:spPr>
            <a:xfrm>
              <a:off x="1364700" y="1531938"/>
              <a:ext cx="3049500" cy="981300"/>
            </a:xfrm>
            <a:prstGeom prst="homePlate">
              <a:avLst>
                <a:gd name="adj" fmla="val 29403"/>
              </a:avLst>
            </a:prstGeom>
            <a:noFill/>
            <a:ln w="762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26"/>
            <p:cNvSpPr/>
            <p:nvPr/>
          </p:nvSpPr>
          <p:spPr>
            <a:xfrm>
              <a:off x="710274" y="1456476"/>
              <a:ext cx="1307100" cy="1132200"/>
            </a:xfrm>
            <a:prstGeom prst="hexagon">
              <a:avLst>
                <a:gd name="adj" fmla="val 28729"/>
                <a:gd name="vf" fmla="val 115470"/>
              </a:avLst>
            </a:prstGeom>
            <a:solidFill>
              <a:srgbClr val="FBB831">
                <a:alpha val="5866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26"/>
            <p:cNvSpPr/>
            <p:nvPr/>
          </p:nvSpPr>
          <p:spPr>
            <a:xfrm>
              <a:off x="883425" y="1606475"/>
              <a:ext cx="960900" cy="832200"/>
            </a:xfrm>
            <a:prstGeom prst="hexagon">
              <a:avLst>
                <a:gd name="adj" fmla="val 28729"/>
                <a:gd name="vf" fmla="val 115470"/>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26"/>
            <p:cNvSpPr txBox="1"/>
            <p:nvPr/>
          </p:nvSpPr>
          <p:spPr>
            <a:xfrm>
              <a:off x="2017374" y="1884514"/>
              <a:ext cx="2325614"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3200" b="1">
                  <a:solidFill>
                    <a:schemeClr val="tx1"/>
                  </a:solidFill>
                  <a:latin typeface="Times New Roman" panose="02020603050405020304" pitchFamily="18" charset="0"/>
                  <a:ea typeface="Fira Sans Extra Condensed Medium"/>
                  <a:cs typeface="Times New Roman" panose="02020603050405020304" pitchFamily="18" charset="0"/>
                  <a:sym typeface="Fira Sans Extra Condensed Medium"/>
                </a:rPr>
                <a:t>Tầm Tầm Quan Trọng của Việc Quản Lý Dự Án</a:t>
              </a:r>
              <a:endParaRPr kumimoji="0" sz="3200" b="1" i="0" u="none" strike="noStrike" kern="0" cap="none" spc="0" normalizeH="0" baseline="0" noProof="0">
                <a:ln>
                  <a:noFill/>
                </a:ln>
                <a:solidFill>
                  <a:schemeClr val="tx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
        <p:nvSpPr>
          <p:cNvPr id="2" name="TextBox 1">
            <a:extLst>
              <a:ext uri="{FF2B5EF4-FFF2-40B4-BE49-F238E27FC236}">
                <a16:creationId xmlns:a16="http://schemas.microsoft.com/office/drawing/2014/main" id="{5F5183CA-DCB8-4706-89C1-EB2B778266C7}"/>
              </a:ext>
            </a:extLst>
          </p:cNvPr>
          <p:cNvSpPr txBox="1"/>
          <p:nvPr/>
        </p:nvSpPr>
        <p:spPr>
          <a:xfrm>
            <a:off x="1934325" y="2034913"/>
            <a:ext cx="554636" cy="1092607"/>
          </a:xfrm>
          <a:prstGeom prst="rect">
            <a:avLst/>
          </a:prstGeom>
          <a:noFill/>
        </p:spPr>
        <p:txBody>
          <a:bodyPr wrap="square" rtlCol="0">
            <a:spAutoFit/>
          </a:bodyPr>
          <a:lstStyle/>
          <a:p>
            <a:r>
              <a:rPr lang="en-US" sz="6500">
                <a:solidFill>
                  <a:schemeClr val="bg1"/>
                </a:solidFill>
                <a:latin typeface="Arial Black" panose="020B0A04020102020204" pitchFamily="34" charset="0"/>
              </a:rPr>
              <a:t>1</a:t>
            </a:r>
          </a:p>
        </p:txBody>
      </p:sp>
    </p:spTree>
    <p:extLst>
      <p:ext uri="{BB962C8B-B14F-4D97-AF65-F5344CB8AC3E}">
        <p14:creationId xmlns:p14="http://schemas.microsoft.com/office/powerpoint/2010/main" val="29793029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0" name="Google Shape;210;p18"/>
          <p:cNvGrpSpPr/>
          <p:nvPr/>
        </p:nvGrpSpPr>
        <p:grpSpPr>
          <a:xfrm>
            <a:off x="710275" y="1452275"/>
            <a:ext cx="6875420" cy="471900"/>
            <a:chOff x="710275" y="1452275"/>
            <a:chExt cx="3861900" cy="471900"/>
          </a:xfrm>
        </p:grpSpPr>
        <p:sp>
          <p:nvSpPr>
            <p:cNvPr id="211" name="Google Shape;211;p18"/>
            <p:cNvSpPr/>
            <p:nvPr/>
          </p:nvSpPr>
          <p:spPr>
            <a:xfrm>
              <a:off x="710275" y="1452275"/>
              <a:ext cx="3861900" cy="471900"/>
            </a:xfrm>
            <a:prstGeom prst="roundRect">
              <a:avLst>
                <a:gd name="adj" fmla="val 50000"/>
              </a:avLst>
            </a:prstGeom>
            <a:solidFill>
              <a:schemeClr val="accent1"/>
            </a:solidFill>
            <a:ln>
              <a:noFill/>
            </a:ln>
          </p:spPr>
          <p:txBody>
            <a:bodyPr spcFirstLastPara="1" wrap="square" lIns="64007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213" name="Google Shape;213;p18"/>
            <p:cNvSpPr/>
            <p:nvPr/>
          </p:nvSpPr>
          <p:spPr>
            <a:xfrm>
              <a:off x="758798" y="1498025"/>
              <a:ext cx="221326" cy="380400"/>
            </a:xfrm>
            <a:prstGeom prst="ellipse">
              <a:avLst/>
            </a:pr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41" name="Google Shape;241;p18"/>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Kế Hoạch Chi Phí Cực Tiểu</a:t>
            </a:r>
          </a:p>
        </p:txBody>
      </p:sp>
      <p:grpSp>
        <p:nvGrpSpPr>
          <p:cNvPr id="242" name="Google Shape;242;p18"/>
          <p:cNvGrpSpPr/>
          <p:nvPr/>
        </p:nvGrpSpPr>
        <p:grpSpPr>
          <a:xfrm>
            <a:off x="5933104" y="1452275"/>
            <a:ext cx="2685300" cy="2685300"/>
            <a:chOff x="3229375" y="1413975"/>
            <a:chExt cx="2685300" cy="2685300"/>
          </a:xfrm>
        </p:grpSpPr>
        <p:sp>
          <p:nvSpPr>
            <p:cNvPr id="243" name="Google Shape;243;p18"/>
            <p:cNvSpPr/>
            <p:nvPr/>
          </p:nvSpPr>
          <p:spPr>
            <a:xfrm>
              <a:off x="3229375" y="1413975"/>
              <a:ext cx="2685300" cy="26853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 name="Google Shape;244;p18"/>
            <p:cNvSpPr/>
            <p:nvPr/>
          </p:nvSpPr>
          <p:spPr>
            <a:xfrm>
              <a:off x="3479913" y="1664525"/>
              <a:ext cx="2184300" cy="2184300"/>
            </a:xfrm>
            <a:prstGeom prst="ellipse">
              <a:avLst/>
            </a:prstGeom>
            <a:noFill/>
            <a:ln w="9525" cap="flat" cmpd="sng">
              <a:solidFill>
                <a:srgbClr val="000000"/>
              </a:solidFill>
              <a:prstDash val="dash"/>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 name="Google Shape;245;p18"/>
            <p:cNvSpPr/>
            <p:nvPr/>
          </p:nvSpPr>
          <p:spPr>
            <a:xfrm>
              <a:off x="3666663" y="1851275"/>
              <a:ext cx="1810800" cy="1810800"/>
            </a:xfrm>
            <a:prstGeom prst="ellipse">
              <a:avLst/>
            </a:prstGeom>
            <a:solidFill>
              <a:schemeClr val="accent6"/>
            </a:solidFill>
            <a:ln>
              <a:noFill/>
            </a:ln>
          </p:spPr>
          <p:txBody>
            <a:bodyPr spcFirstLastPara="1" wrap="square" lIns="91425" tIns="457200"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000" b="0" i="0" u="none" strike="noStrike" kern="0" cap="none" spc="0" normalizeH="0" baseline="0" noProof="0">
                <a:ln>
                  <a:noFill/>
                </a:ln>
                <a:solidFill>
                  <a:srgbClr val="FFFFFF"/>
                </a:solidFill>
                <a:effectLst/>
                <a:uLnTx/>
                <a:uFillTx/>
                <a:latin typeface="Times New Roman" panose="02020603050405020304" pitchFamily="18" charset="0"/>
                <a:ea typeface="Roboto"/>
                <a:cs typeface="Times New Roman" panose="02020603050405020304" pitchFamily="18" charset="0"/>
                <a:sym typeface="Roboto"/>
              </a:endParaRPr>
            </a:p>
          </p:txBody>
        </p:sp>
      </p:grpSp>
      <p:sp>
        <p:nvSpPr>
          <p:cNvPr id="2" name="TextBox 1">
            <a:extLst>
              <a:ext uri="{FF2B5EF4-FFF2-40B4-BE49-F238E27FC236}">
                <a16:creationId xmlns:a16="http://schemas.microsoft.com/office/drawing/2014/main" id="{8C70CEC5-4404-43FE-8CEB-0DB4CECD1FF6}"/>
              </a:ext>
            </a:extLst>
          </p:cNvPr>
          <p:cNvSpPr txBox="1"/>
          <p:nvPr/>
        </p:nvSpPr>
        <p:spPr>
          <a:xfrm>
            <a:off x="329584" y="2358600"/>
            <a:ext cx="5458627" cy="16312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vi-VN" sz="2000" b="0" i="0" u="none" strike="noStrike" kern="0" cap="none" spc="0" normalizeH="0" baseline="0" noProof="0">
                <a:ln>
                  <a:noFill/>
                </a:ln>
                <a:solidFill>
                  <a:srgbClr val="000000"/>
                </a:solidFill>
                <a:effectLst/>
                <a:uLnTx/>
                <a:uFillTx/>
                <a:latin typeface="+mj-lt"/>
                <a:cs typeface="Arial"/>
                <a:sym typeface="Arial"/>
              </a:rPr>
              <a:t>Kế hoạch chi phí cực tiểu là phương pháp đẩy nhanh tiến độ thực hiện những công việc lựa chọn, sao cho chi phí tăng thêm cực tiểu, do đó, giảm tổng chi phí vì rút ngắn hợp lý độ dài thời gian thực hiện dự án.</a:t>
            </a:r>
          </a:p>
        </p:txBody>
      </p:sp>
      <p:grpSp>
        <p:nvGrpSpPr>
          <p:cNvPr id="42" name="Google Shape;1133;p36">
            <a:extLst>
              <a:ext uri="{FF2B5EF4-FFF2-40B4-BE49-F238E27FC236}">
                <a16:creationId xmlns:a16="http://schemas.microsoft.com/office/drawing/2014/main" id="{C99CDD36-7F4C-4A54-A69D-DA6F7040DC2B}"/>
              </a:ext>
            </a:extLst>
          </p:cNvPr>
          <p:cNvGrpSpPr/>
          <p:nvPr/>
        </p:nvGrpSpPr>
        <p:grpSpPr>
          <a:xfrm>
            <a:off x="6808151" y="2358600"/>
            <a:ext cx="977611" cy="818506"/>
            <a:chOff x="3716358" y="1544655"/>
            <a:chExt cx="361971" cy="314958"/>
          </a:xfrm>
        </p:grpSpPr>
        <p:sp>
          <p:nvSpPr>
            <p:cNvPr id="43" name="Google Shape;1134;p36">
              <a:extLst>
                <a:ext uri="{FF2B5EF4-FFF2-40B4-BE49-F238E27FC236}">
                  <a16:creationId xmlns:a16="http://schemas.microsoft.com/office/drawing/2014/main" id="{AE3E2794-A56B-4FB9-967D-3BBFA57CE1CD}"/>
                </a:ext>
              </a:extLst>
            </p:cNvPr>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1135;p36">
              <a:extLst>
                <a:ext uri="{FF2B5EF4-FFF2-40B4-BE49-F238E27FC236}">
                  <a16:creationId xmlns:a16="http://schemas.microsoft.com/office/drawing/2014/main" id="{F9CC47EF-EEB0-483B-A2B3-99DB5C997E9F}"/>
                </a:ext>
              </a:extLst>
            </p:cNvPr>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1136;p36">
              <a:extLst>
                <a:ext uri="{FF2B5EF4-FFF2-40B4-BE49-F238E27FC236}">
                  <a16:creationId xmlns:a16="http://schemas.microsoft.com/office/drawing/2014/main" id="{AA327752-A6FE-4411-9248-CA9FDD0689E3}"/>
                </a:ext>
              </a:extLst>
            </p:cNvPr>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1137;p36">
              <a:extLst>
                <a:ext uri="{FF2B5EF4-FFF2-40B4-BE49-F238E27FC236}">
                  <a16:creationId xmlns:a16="http://schemas.microsoft.com/office/drawing/2014/main" id="{1972C176-4475-4D71-B7BC-6436D71FA680}"/>
                </a:ext>
              </a:extLst>
            </p:cNvPr>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1138;p36">
              <a:extLst>
                <a:ext uri="{FF2B5EF4-FFF2-40B4-BE49-F238E27FC236}">
                  <a16:creationId xmlns:a16="http://schemas.microsoft.com/office/drawing/2014/main" id="{419E00D0-1CDE-4F77-977A-FDDA880E5D0C}"/>
                </a:ext>
              </a:extLst>
            </p:cNvPr>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8" name="Google Shape;1139;p36">
              <a:extLst>
                <a:ext uri="{FF2B5EF4-FFF2-40B4-BE49-F238E27FC236}">
                  <a16:creationId xmlns:a16="http://schemas.microsoft.com/office/drawing/2014/main" id="{F4EEE37E-9192-4A11-90E3-3B45C860DF2F}"/>
                </a:ext>
              </a:extLst>
            </p:cNvPr>
            <p:cNvGrpSpPr/>
            <p:nvPr/>
          </p:nvGrpSpPr>
          <p:grpSpPr>
            <a:xfrm>
              <a:off x="3716358" y="1544655"/>
              <a:ext cx="361971" cy="314958"/>
              <a:chOff x="3716358" y="1544655"/>
              <a:chExt cx="361971" cy="314958"/>
            </a:xfrm>
          </p:grpSpPr>
          <p:sp>
            <p:nvSpPr>
              <p:cNvPr id="49" name="Google Shape;1140;p36">
                <a:extLst>
                  <a:ext uri="{FF2B5EF4-FFF2-40B4-BE49-F238E27FC236}">
                    <a16:creationId xmlns:a16="http://schemas.microsoft.com/office/drawing/2014/main" id="{1EC674D6-BC33-4C1C-AF8F-D760161359B5}"/>
                  </a:ext>
                </a:extLst>
              </p:cNvPr>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1141;p36">
                <a:extLst>
                  <a:ext uri="{FF2B5EF4-FFF2-40B4-BE49-F238E27FC236}">
                    <a16:creationId xmlns:a16="http://schemas.microsoft.com/office/drawing/2014/main" id="{E98A6AAA-98CA-4437-B56A-B260D728CCCF}"/>
                  </a:ext>
                </a:extLst>
              </p:cNvPr>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1142;p36">
                <a:extLst>
                  <a:ext uri="{FF2B5EF4-FFF2-40B4-BE49-F238E27FC236}">
                    <a16:creationId xmlns:a16="http://schemas.microsoft.com/office/drawing/2014/main" id="{720F105E-550A-4D14-A767-4D4CA259129E}"/>
                  </a:ext>
                </a:extLst>
              </p:cNvPr>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1143;p36">
                <a:extLst>
                  <a:ext uri="{FF2B5EF4-FFF2-40B4-BE49-F238E27FC236}">
                    <a16:creationId xmlns:a16="http://schemas.microsoft.com/office/drawing/2014/main" id="{4B95A1D3-A3CF-4185-9011-0A3F81BD24DD}"/>
                  </a:ext>
                </a:extLst>
              </p:cNvPr>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1144;p36">
                <a:extLst>
                  <a:ext uri="{FF2B5EF4-FFF2-40B4-BE49-F238E27FC236}">
                    <a16:creationId xmlns:a16="http://schemas.microsoft.com/office/drawing/2014/main" id="{34FD07C8-CCDC-4130-901D-EBB5766D2FA8}"/>
                  </a:ext>
                </a:extLst>
              </p:cNvPr>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extLst>
      <p:ext uri="{BB962C8B-B14F-4D97-AF65-F5344CB8AC3E}">
        <p14:creationId xmlns:p14="http://schemas.microsoft.com/office/powerpoint/2010/main" val="32812625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27"/>
        <p:cNvGrpSpPr/>
        <p:nvPr/>
      </p:nvGrpSpPr>
      <p:grpSpPr>
        <a:xfrm>
          <a:off x="0" y="0"/>
          <a:ext cx="0" cy="0"/>
          <a:chOff x="0" y="0"/>
          <a:chExt cx="0" cy="0"/>
        </a:xfrm>
      </p:grpSpPr>
      <p:grpSp>
        <p:nvGrpSpPr>
          <p:cNvPr id="929" name="Google Shape;929;p32"/>
          <p:cNvGrpSpPr/>
          <p:nvPr/>
        </p:nvGrpSpPr>
        <p:grpSpPr>
          <a:xfrm>
            <a:off x="783088" y="1017850"/>
            <a:ext cx="6017186" cy="791050"/>
            <a:chOff x="852325" y="1239125"/>
            <a:chExt cx="5906730" cy="791050"/>
          </a:xfrm>
        </p:grpSpPr>
        <p:sp>
          <p:nvSpPr>
            <p:cNvPr id="930" name="Google Shape;930;p32"/>
            <p:cNvSpPr/>
            <p:nvPr/>
          </p:nvSpPr>
          <p:spPr>
            <a:xfrm>
              <a:off x="852325" y="1478375"/>
              <a:ext cx="448325" cy="551800"/>
            </a:xfrm>
            <a:custGeom>
              <a:avLst/>
              <a:gdLst/>
              <a:ahLst/>
              <a:cxnLst/>
              <a:rect l="l" t="t" r="r" b="b"/>
              <a:pathLst>
                <a:path w="17933" h="22072" extrusionOk="0">
                  <a:moveTo>
                    <a:pt x="6109" y="0"/>
                  </a:moveTo>
                  <a:lnTo>
                    <a:pt x="0" y="0"/>
                  </a:lnTo>
                  <a:lnTo>
                    <a:pt x="0" y="22072"/>
                  </a:lnTo>
                  <a:lnTo>
                    <a:pt x="17933" y="22072"/>
                  </a:lnTo>
                </a:path>
              </a:pathLst>
            </a:custGeom>
            <a:noFill/>
            <a:ln w="9525" cap="flat" cmpd="sng">
              <a:solidFill>
                <a:schemeClr val="accent1"/>
              </a:solidFill>
              <a:prstDash val="solid"/>
              <a:round/>
              <a:headEnd type="none" w="med" len="med"/>
              <a:tailEnd type="oval" w="med" len="med"/>
            </a:ln>
          </p:spPr>
        </p:sp>
        <p:sp>
          <p:nvSpPr>
            <p:cNvPr id="931" name="Google Shape;931;p32"/>
            <p:cNvSpPr/>
            <p:nvPr/>
          </p:nvSpPr>
          <p:spPr>
            <a:xfrm>
              <a:off x="985350" y="1239125"/>
              <a:ext cx="1361100" cy="478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 sz="18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1</a:t>
              </a:r>
              <a:endParaRPr kumimoji="0" sz="1800" b="1" i="0" u="none" strike="noStrike" kern="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endParaRPr>
            </a:p>
          </p:txBody>
        </p:sp>
        <p:sp>
          <p:nvSpPr>
            <p:cNvPr id="932" name="Google Shape;932;p32"/>
            <p:cNvSpPr/>
            <p:nvPr/>
          </p:nvSpPr>
          <p:spPr>
            <a:xfrm>
              <a:off x="2857255" y="1239125"/>
              <a:ext cx="3901800" cy="478500"/>
            </a:xfrm>
            <a:prstGeom prst="roundRect">
              <a:avLst>
                <a:gd name="adj" fmla="val 50000"/>
              </a:avLst>
            </a:prstGeom>
            <a:solidFill>
              <a:srgbClr val="EEEEEE"/>
            </a:solidFill>
            <a:ln>
              <a:noFill/>
            </a:ln>
          </p:spPr>
          <p:txBody>
            <a:bodyPr spcFirstLastPara="1" wrap="square" lIns="18287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rPr>
                <a:t>Thời gian bình thường</a:t>
              </a:r>
              <a:endParaRPr kumimoji="0"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cxnSp>
          <p:nvCxnSpPr>
            <p:cNvPr id="933" name="Google Shape;933;p32"/>
            <p:cNvCxnSpPr>
              <a:stCxn id="931" idx="3"/>
              <a:endCxn id="932" idx="1"/>
            </p:cNvCxnSpPr>
            <p:nvPr/>
          </p:nvCxnSpPr>
          <p:spPr>
            <a:xfrm>
              <a:off x="2346450" y="1478375"/>
              <a:ext cx="510900" cy="0"/>
            </a:xfrm>
            <a:prstGeom prst="straightConnector1">
              <a:avLst/>
            </a:prstGeom>
            <a:noFill/>
            <a:ln w="9525" cap="flat" cmpd="sng">
              <a:solidFill>
                <a:srgbClr val="000000"/>
              </a:solidFill>
              <a:prstDash val="solid"/>
              <a:round/>
              <a:headEnd type="none" w="med" len="med"/>
              <a:tailEnd type="oval" w="med" len="med"/>
            </a:ln>
          </p:spPr>
        </p:cxnSp>
      </p:grpSp>
      <p:grpSp>
        <p:nvGrpSpPr>
          <p:cNvPr id="934" name="Google Shape;934;p32"/>
          <p:cNvGrpSpPr/>
          <p:nvPr/>
        </p:nvGrpSpPr>
        <p:grpSpPr>
          <a:xfrm>
            <a:off x="1189625" y="1700500"/>
            <a:ext cx="6037166" cy="791050"/>
            <a:chOff x="1251400" y="1913025"/>
            <a:chExt cx="5926343" cy="791050"/>
          </a:xfrm>
        </p:grpSpPr>
        <p:sp>
          <p:nvSpPr>
            <p:cNvPr id="935" name="Google Shape;935;p32"/>
            <p:cNvSpPr/>
            <p:nvPr/>
          </p:nvSpPr>
          <p:spPr>
            <a:xfrm>
              <a:off x="1251400" y="2152275"/>
              <a:ext cx="448325" cy="551800"/>
            </a:xfrm>
            <a:custGeom>
              <a:avLst/>
              <a:gdLst/>
              <a:ahLst/>
              <a:cxnLst/>
              <a:rect l="l" t="t" r="r" b="b"/>
              <a:pathLst>
                <a:path w="17933" h="22072" extrusionOk="0">
                  <a:moveTo>
                    <a:pt x="6109" y="0"/>
                  </a:moveTo>
                  <a:lnTo>
                    <a:pt x="0" y="0"/>
                  </a:lnTo>
                  <a:lnTo>
                    <a:pt x="0" y="22072"/>
                  </a:lnTo>
                  <a:lnTo>
                    <a:pt x="17933" y="22072"/>
                  </a:lnTo>
                </a:path>
              </a:pathLst>
            </a:custGeom>
            <a:noFill/>
            <a:ln w="9525" cap="flat" cmpd="sng">
              <a:solidFill>
                <a:schemeClr val="accent2"/>
              </a:solidFill>
              <a:prstDash val="solid"/>
              <a:round/>
              <a:headEnd type="none" w="med" len="med"/>
              <a:tailEnd type="oval" w="med" len="med"/>
            </a:ln>
          </p:spPr>
        </p:sp>
        <p:sp>
          <p:nvSpPr>
            <p:cNvPr id="936" name="Google Shape;936;p32"/>
            <p:cNvSpPr/>
            <p:nvPr/>
          </p:nvSpPr>
          <p:spPr>
            <a:xfrm>
              <a:off x="3275943" y="1913050"/>
              <a:ext cx="3901800" cy="478500"/>
            </a:xfrm>
            <a:prstGeom prst="roundRect">
              <a:avLst>
                <a:gd name="adj" fmla="val 50000"/>
              </a:avLst>
            </a:prstGeom>
            <a:solidFill>
              <a:srgbClr val="EEEEEE"/>
            </a:solidFill>
            <a:ln>
              <a:noFill/>
            </a:ln>
          </p:spPr>
          <p:txBody>
            <a:bodyPr spcFirstLastPara="1" wrap="square" lIns="18287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rPr>
                <a:t>Chi phí bình thường</a:t>
              </a:r>
              <a:endParaRPr kumimoji="0"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sp>
          <p:nvSpPr>
            <p:cNvPr id="937" name="Google Shape;937;p32"/>
            <p:cNvSpPr/>
            <p:nvPr/>
          </p:nvSpPr>
          <p:spPr>
            <a:xfrm>
              <a:off x="1404039" y="1913025"/>
              <a:ext cx="1361100" cy="4785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 sz="18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2</a:t>
              </a:r>
              <a:endParaRPr kumimoji="0" sz="1800" b="1" i="0" u="none" strike="noStrike" kern="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endParaRPr>
            </a:p>
          </p:txBody>
        </p:sp>
        <p:cxnSp>
          <p:nvCxnSpPr>
            <p:cNvPr id="938" name="Google Shape;938;p32"/>
            <p:cNvCxnSpPr>
              <a:stCxn id="937" idx="3"/>
              <a:endCxn id="936" idx="1"/>
            </p:cNvCxnSpPr>
            <p:nvPr/>
          </p:nvCxnSpPr>
          <p:spPr>
            <a:xfrm>
              <a:off x="2765139" y="2152275"/>
              <a:ext cx="510900" cy="0"/>
            </a:xfrm>
            <a:prstGeom prst="straightConnector1">
              <a:avLst/>
            </a:prstGeom>
            <a:noFill/>
            <a:ln w="9525" cap="flat" cmpd="sng">
              <a:solidFill>
                <a:srgbClr val="000000"/>
              </a:solidFill>
              <a:prstDash val="solid"/>
              <a:round/>
              <a:headEnd type="none" w="med" len="med"/>
              <a:tailEnd type="oval" w="med" len="med"/>
            </a:ln>
          </p:spPr>
        </p:cxnSp>
      </p:grpSp>
      <p:grpSp>
        <p:nvGrpSpPr>
          <p:cNvPr id="939" name="Google Shape;939;p32"/>
          <p:cNvGrpSpPr/>
          <p:nvPr/>
        </p:nvGrpSpPr>
        <p:grpSpPr>
          <a:xfrm>
            <a:off x="1616206" y="2365674"/>
            <a:ext cx="6037103" cy="791026"/>
            <a:chOff x="1670150" y="2586949"/>
            <a:chExt cx="5926282" cy="791026"/>
          </a:xfrm>
        </p:grpSpPr>
        <p:sp>
          <p:nvSpPr>
            <p:cNvPr id="940" name="Google Shape;940;p32"/>
            <p:cNvSpPr/>
            <p:nvPr/>
          </p:nvSpPr>
          <p:spPr>
            <a:xfrm>
              <a:off x="1670150" y="2826175"/>
              <a:ext cx="448325" cy="551800"/>
            </a:xfrm>
            <a:custGeom>
              <a:avLst/>
              <a:gdLst/>
              <a:ahLst/>
              <a:cxnLst/>
              <a:rect l="l" t="t" r="r" b="b"/>
              <a:pathLst>
                <a:path w="17933" h="22072" extrusionOk="0">
                  <a:moveTo>
                    <a:pt x="6109" y="0"/>
                  </a:moveTo>
                  <a:lnTo>
                    <a:pt x="0" y="0"/>
                  </a:lnTo>
                  <a:lnTo>
                    <a:pt x="0" y="22072"/>
                  </a:lnTo>
                  <a:lnTo>
                    <a:pt x="17933" y="22072"/>
                  </a:lnTo>
                </a:path>
              </a:pathLst>
            </a:custGeom>
            <a:noFill/>
            <a:ln w="9525" cap="flat" cmpd="sng">
              <a:solidFill>
                <a:schemeClr val="accent3"/>
              </a:solidFill>
              <a:prstDash val="solid"/>
              <a:round/>
              <a:headEnd type="none" w="med" len="med"/>
              <a:tailEnd type="oval" w="med" len="med"/>
            </a:ln>
          </p:spPr>
        </p:sp>
        <p:sp>
          <p:nvSpPr>
            <p:cNvPr id="941" name="Google Shape;941;p32"/>
            <p:cNvSpPr/>
            <p:nvPr/>
          </p:nvSpPr>
          <p:spPr>
            <a:xfrm>
              <a:off x="1822728" y="2586950"/>
              <a:ext cx="1361100" cy="47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 sz="18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3</a:t>
              </a:r>
              <a:endParaRPr kumimoji="0" sz="1800" b="1" i="0" u="none" strike="noStrike" kern="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endParaRPr>
            </a:p>
          </p:txBody>
        </p:sp>
        <p:sp>
          <p:nvSpPr>
            <p:cNvPr id="942" name="Google Shape;942;p32"/>
            <p:cNvSpPr/>
            <p:nvPr/>
          </p:nvSpPr>
          <p:spPr>
            <a:xfrm>
              <a:off x="3694632" y="2586949"/>
              <a:ext cx="3901800" cy="478500"/>
            </a:xfrm>
            <a:prstGeom prst="roundRect">
              <a:avLst>
                <a:gd name="adj" fmla="val 50000"/>
              </a:avLst>
            </a:prstGeom>
            <a:solidFill>
              <a:srgbClr val="EEEEEE"/>
            </a:solidFill>
            <a:ln>
              <a:noFill/>
            </a:ln>
          </p:spPr>
          <p:txBody>
            <a:bodyPr spcFirstLastPara="1" wrap="square" lIns="18287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latin typeface="Times New Roman" panose="02020603050405020304" pitchFamily="18" charset="0"/>
                  <a:ea typeface="Roboto"/>
                  <a:cs typeface="Times New Roman" panose="02020603050405020304" pitchFamily="18" charset="0"/>
                  <a:sym typeface="Roboto"/>
                </a:rPr>
                <a:t>T</a:t>
              </a:r>
              <a:r>
                <a:rPr lang="en" sz="1800">
                  <a:latin typeface="Times New Roman" panose="02020603050405020304" pitchFamily="18" charset="0"/>
                  <a:ea typeface="Roboto"/>
                  <a:cs typeface="Times New Roman" panose="02020603050405020304" pitchFamily="18" charset="0"/>
                  <a:sym typeface="Roboto"/>
                </a:rPr>
                <a:t>hời gian đẩy nhanh</a:t>
              </a:r>
              <a:endParaRPr kumimoji="0"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cxnSp>
          <p:nvCxnSpPr>
            <p:cNvPr id="943" name="Google Shape;943;p32"/>
            <p:cNvCxnSpPr>
              <a:stCxn id="941" idx="3"/>
              <a:endCxn id="942" idx="1"/>
            </p:cNvCxnSpPr>
            <p:nvPr/>
          </p:nvCxnSpPr>
          <p:spPr>
            <a:xfrm>
              <a:off x="3183828" y="2826200"/>
              <a:ext cx="510900" cy="0"/>
            </a:xfrm>
            <a:prstGeom prst="straightConnector1">
              <a:avLst/>
            </a:prstGeom>
            <a:noFill/>
            <a:ln w="9525" cap="flat" cmpd="sng">
              <a:solidFill>
                <a:srgbClr val="000000"/>
              </a:solidFill>
              <a:prstDash val="solid"/>
              <a:round/>
              <a:headEnd type="none" w="med" len="med"/>
              <a:tailEnd type="oval" w="med" len="med"/>
            </a:ln>
          </p:spPr>
        </p:cxnSp>
      </p:grpSp>
      <p:grpSp>
        <p:nvGrpSpPr>
          <p:cNvPr id="944" name="Google Shape;944;p32"/>
          <p:cNvGrpSpPr/>
          <p:nvPr/>
        </p:nvGrpSpPr>
        <p:grpSpPr>
          <a:xfrm>
            <a:off x="2042812" y="3039588"/>
            <a:ext cx="6037015" cy="791012"/>
            <a:chOff x="2088925" y="3260863"/>
            <a:chExt cx="5926195" cy="791012"/>
          </a:xfrm>
        </p:grpSpPr>
        <p:sp>
          <p:nvSpPr>
            <p:cNvPr id="945" name="Google Shape;945;p32"/>
            <p:cNvSpPr/>
            <p:nvPr/>
          </p:nvSpPr>
          <p:spPr>
            <a:xfrm>
              <a:off x="2088925" y="3500075"/>
              <a:ext cx="448325" cy="551800"/>
            </a:xfrm>
            <a:custGeom>
              <a:avLst/>
              <a:gdLst/>
              <a:ahLst/>
              <a:cxnLst/>
              <a:rect l="l" t="t" r="r" b="b"/>
              <a:pathLst>
                <a:path w="17933" h="22072" extrusionOk="0">
                  <a:moveTo>
                    <a:pt x="6109" y="0"/>
                  </a:moveTo>
                  <a:lnTo>
                    <a:pt x="0" y="0"/>
                  </a:lnTo>
                  <a:lnTo>
                    <a:pt x="0" y="22072"/>
                  </a:lnTo>
                  <a:lnTo>
                    <a:pt x="17933" y="22072"/>
                  </a:lnTo>
                </a:path>
              </a:pathLst>
            </a:custGeom>
            <a:noFill/>
            <a:ln w="9525" cap="flat" cmpd="sng">
              <a:solidFill>
                <a:schemeClr val="accent4"/>
              </a:solidFill>
              <a:prstDash val="solid"/>
              <a:round/>
              <a:headEnd type="none" w="med" len="med"/>
              <a:tailEnd type="oval" w="med" len="med"/>
            </a:ln>
          </p:spPr>
        </p:sp>
        <p:sp>
          <p:nvSpPr>
            <p:cNvPr id="946" name="Google Shape;946;p32"/>
            <p:cNvSpPr/>
            <p:nvPr/>
          </p:nvSpPr>
          <p:spPr>
            <a:xfrm>
              <a:off x="2241417" y="3260863"/>
              <a:ext cx="1361100" cy="4785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 sz="18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4</a:t>
              </a:r>
              <a:endParaRPr kumimoji="0" sz="1800" b="1" i="0" u="none" strike="noStrike" kern="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endParaRPr>
            </a:p>
          </p:txBody>
        </p:sp>
        <p:sp>
          <p:nvSpPr>
            <p:cNvPr id="947" name="Google Shape;947;p32"/>
            <p:cNvSpPr/>
            <p:nvPr/>
          </p:nvSpPr>
          <p:spPr>
            <a:xfrm>
              <a:off x="4113320" y="3260874"/>
              <a:ext cx="3901800" cy="478500"/>
            </a:xfrm>
            <a:prstGeom prst="roundRect">
              <a:avLst>
                <a:gd name="adj" fmla="val 50000"/>
              </a:avLst>
            </a:prstGeom>
            <a:solidFill>
              <a:srgbClr val="EEEEEE"/>
            </a:solidFill>
            <a:ln>
              <a:noFill/>
            </a:ln>
          </p:spPr>
          <p:txBody>
            <a:bodyPr spcFirstLastPara="1" wrap="square" lIns="18287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800">
                  <a:latin typeface="Times New Roman" panose="02020603050405020304" pitchFamily="18" charset="0"/>
                  <a:ea typeface="Roboto"/>
                  <a:cs typeface="Times New Roman" panose="02020603050405020304" pitchFamily="18" charset="0"/>
                  <a:sym typeface="Roboto"/>
                </a:rPr>
                <a:t>Chi phí đẩy nhanh</a:t>
              </a:r>
              <a:endParaRPr kumimoji="0"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cxnSp>
          <p:nvCxnSpPr>
            <p:cNvPr id="948" name="Google Shape;948;p32"/>
            <p:cNvCxnSpPr>
              <a:stCxn id="946" idx="3"/>
              <a:endCxn id="947" idx="1"/>
            </p:cNvCxnSpPr>
            <p:nvPr/>
          </p:nvCxnSpPr>
          <p:spPr>
            <a:xfrm>
              <a:off x="3602517" y="3500113"/>
              <a:ext cx="510900" cy="0"/>
            </a:xfrm>
            <a:prstGeom prst="straightConnector1">
              <a:avLst/>
            </a:prstGeom>
            <a:noFill/>
            <a:ln w="9525" cap="flat" cmpd="sng">
              <a:solidFill>
                <a:srgbClr val="000000"/>
              </a:solidFill>
              <a:prstDash val="solid"/>
              <a:round/>
              <a:headEnd type="none" w="med" len="med"/>
              <a:tailEnd type="oval" w="med" len="med"/>
            </a:ln>
          </p:spPr>
        </p:cxnSp>
      </p:grpSp>
      <p:grpSp>
        <p:nvGrpSpPr>
          <p:cNvPr id="949" name="Google Shape;949;p32"/>
          <p:cNvGrpSpPr/>
          <p:nvPr/>
        </p:nvGrpSpPr>
        <p:grpSpPr>
          <a:xfrm>
            <a:off x="2624674" y="3713499"/>
            <a:ext cx="5881672" cy="478502"/>
            <a:chOff x="2660105" y="3934774"/>
            <a:chExt cx="5773703" cy="478502"/>
          </a:xfrm>
        </p:grpSpPr>
        <p:sp>
          <p:nvSpPr>
            <p:cNvPr id="950" name="Google Shape;950;p32"/>
            <p:cNvSpPr/>
            <p:nvPr/>
          </p:nvSpPr>
          <p:spPr>
            <a:xfrm>
              <a:off x="2660105" y="3934775"/>
              <a:ext cx="1361100" cy="4785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 sz="1800" b="1" i="0" u="none" strike="noStrike" kern="0" cap="none" spc="0" normalizeH="0" baseline="0" noProof="0">
                  <a:ln>
                    <a:noFill/>
                  </a:ln>
                  <a:solidFill>
                    <a:srgbClr val="FFFFFF"/>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5</a:t>
              </a:r>
              <a:endParaRPr kumimoji="0" sz="1800" b="1" i="0" u="none" strike="noStrike" kern="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endParaRPr>
            </a:p>
          </p:txBody>
        </p:sp>
        <p:sp>
          <p:nvSpPr>
            <p:cNvPr id="951" name="Google Shape;951;p32"/>
            <p:cNvSpPr/>
            <p:nvPr/>
          </p:nvSpPr>
          <p:spPr>
            <a:xfrm>
              <a:off x="4532009" y="3934774"/>
              <a:ext cx="3901800" cy="478500"/>
            </a:xfrm>
            <a:prstGeom prst="roundRect">
              <a:avLst>
                <a:gd name="adj" fmla="val 50000"/>
              </a:avLst>
            </a:prstGeom>
            <a:solidFill>
              <a:srgbClr val="EEEEEE"/>
            </a:solidFill>
            <a:ln>
              <a:noFill/>
            </a:ln>
          </p:spPr>
          <p:txBody>
            <a:bodyPr spcFirstLastPara="1" wrap="square" lIns="18287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rPr>
                <a:t>Giả định về chi phí</a:t>
              </a:r>
              <a:endParaRPr kumimoji="0"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cxnSp>
          <p:nvCxnSpPr>
            <p:cNvPr id="952" name="Google Shape;952;p32"/>
            <p:cNvCxnSpPr>
              <a:stCxn id="950" idx="3"/>
              <a:endCxn id="951" idx="1"/>
            </p:cNvCxnSpPr>
            <p:nvPr/>
          </p:nvCxnSpPr>
          <p:spPr>
            <a:xfrm>
              <a:off x="4021205" y="4174025"/>
              <a:ext cx="510900" cy="0"/>
            </a:xfrm>
            <a:prstGeom prst="straightConnector1">
              <a:avLst/>
            </a:prstGeom>
            <a:noFill/>
            <a:ln w="9525" cap="flat" cmpd="sng">
              <a:solidFill>
                <a:srgbClr val="000000"/>
              </a:solidFill>
              <a:prstDash val="solid"/>
              <a:round/>
              <a:headEnd type="none" w="med" len="med"/>
              <a:tailEnd type="oval" w="med" len="med"/>
            </a:ln>
          </p:spPr>
        </p:cxnSp>
      </p:grpSp>
    </p:spTree>
    <p:extLst>
      <p:ext uri="{BB962C8B-B14F-4D97-AF65-F5344CB8AC3E}">
        <p14:creationId xmlns:p14="http://schemas.microsoft.com/office/powerpoint/2010/main" val="38896116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92"/>
        <p:cNvGrpSpPr/>
        <p:nvPr/>
      </p:nvGrpSpPr>
      <p:grpSpPr>
        <a:xfrm>
          <a:off x="0" y="0"/>
          <a:ext cx="0" cy="0"/>
          <a:chOff x="0" y="0"/>
          <a:chExt cx="0" cy="0"/>
        </a:xfrm>
      </p:grpSpPr>
      <p:sp>
        <p:nvSpPr>
          <p:cNvPr id="993" name="Google Shape;993;p34"/>
          <p:cNvSpPr/>
          <p:nvPr/>
        </p:nvSpPr>
        <p:spPr>
          <a:xfrm>
            <a:off x="3398623" y="1273371"/>
            <a:ext cx="1320104" cy="1052793"/>
          </a:xfrm>
          <a:custGeom>
            <a:avLst/>
            <a:gdLst/>
            <a:ahLst/>
            <a:cxnLst/>
            <a:rect l="l" t="t" r="r" b="b"/>
            <a:pathLst>
              <a:path w="60032" h="47876" extrusionOk="0">
                <a:moveTo>
                  <a:pt x="53554" y="0"/>
                </a:moveTo>
                <a:cubicBezTo>
                  <a:pt x="28527" y="0"/>
                  <a:pt x="7322" y="16324"/>
                  <a:pt x="0" y="38898"/>
                </a:cubicBezTo>
                <a:lnTo>
                  <a:pt x="27646" y="47875"/>
                </a:lnTo>
                <a:cubicBezTo>
                  <a:pt x="31183" y="36957"/>
                  <a:pt x="41446" y="29052"/>
                  <a:pt x="53554" y="29052"/>
                </a:cubicBezTo>
                <a:lnTo>
                  <a:pt x="53554" y="23289"/>
                </a:lnTo>
                <a:cubicBezTo>
                  <a:pt x="53554" y="20098"/>
                  <a:pt x="55352" y="17181"/>
                  <a:pt x="58198" y="15752"/>
                </a:cubicBezTo>
                <a:lnTo>
                  <a:pt x="59591" y="15062"/>
                </a:lnTo>
                <a:cubicBezTo>
                  <a:pt x="60031" y="14847"/>
                  <a:pt x="60031" y="14216"/>
                  <a:pt x="59591" y="13990"/>
                </a:cubicBezTo>
                <a:lnTo>
                  <a:pt x="58198" y="13300"/>
                </a:lnTo>
                <a:cubicBezTo>
                  <a:pt x="55352" y="11871"/>
                  <a:pt x="53554" y="8966"/>
                  <a:pt x="53554" y="5775"/>
                </a:cubicBezTo>
                <a:lnTo>
                  <a:pt x="53554"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 name="Google Shape;994;p34"/>
          <p:cNvSpPr/>
          <p:nvPr/>
        </p:nvSpPr>
        <p:spPr>
          <a:xfrm>
            <a:off x="3229225" y="2093187"/>
            <a:ext cx="995465" cy="1419476"/>
          </a:xfrm>
          <a:custGeom>
            <a:avLst/>
            <a:gdLst/>
            <a:ahLst/>
            <a:cxnLst/>
            <a:rect l="l" t="t" r="r" b="b"/>
            <a:pathLst>
              <a:path w="45269" h="64551" extrusionOk="0">
                <a:moveTo>
                  <a:pt x="23339" y="1"/>
                </a:moveTo>
                <a:cubicBezTo>
                  <a:pt x="23186" y="1"/>
                  <a:pt x="23031" y="59"/>
                  <a:pt x="22908" y="185"/>
                </a:cubicBezTo>
                <a:lnTo>
                  <a:pt x="21825" y="1281"/>
                </a:lnTo>
                <a:cubicBezTo>
                  <a:pt x="20214" y="2917"/>
                  <a:pt x="18036" y="3795"/>
                  <a:pt x="15815" y="3795"/>
                </a:cubicBezTo>
                <a:cubicBezTo>
                  <a:pt x="14949" y="3795"/>
                  <a:pt x="14077" y="3662"/>
                  <a:pt x="13229" y="3388"/>
                </a:cubicBezTo>
                <a:lnTo>
                  <a:pt x="7740" y="1602"/>
                </a:lnTo>
                <a:lnTo>
                  <a:pt x="7740" y="1602"/>
                </a:lnTo>
                <a:cubicBezTo>
                  <a:pt x="1" y="25403"/>
                  <a:pt x="8966" y="50608"/>
                  <a:pt x="28183" y="64550"/>
                </a:cubicBezTo>
                <a:lnTo>
                  <a:pt x="45268" y="41036"/>
                </a:lnTo>
                <a:cubicBezTo>
                  <a:pt x="35970" y="34285"/>
                  <a:pt x="31636" y="22093"/>
                  <a:pt x="35374" y="10579"/>
                </a:cubicBezTo>
                <a:lnTo>
                  <a:pt x="29885" y="8793"/>
                </a:lnTo>
                <a:cubicBezTo>
                  <a:pt x="26849" y="7805"/>
                  <a:pt x="24635" y="5198"/>
                  <a:pt x="24159" y="2043"/>
                </a:cubicBezTo>
                <a:lnTo>
                  <a:pt x="23932" y="507"/>
                </a:lnTo>
                <a:cubicBezTo>
                  <a:pt x="23886" y="192"/>
                  <a:pt x="23617" y="1"/>
                  <a:pt x="2333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 name="Google Shape;995;p34"/>
          <p:cNvSpPr/>
          <p:nvPr/>
        </p:nvSpPr>
        <p:spPr>
          <a:xfrm>
            <a:off x="3848901" y="2994691"/>
            <a:ext cx="1455474" cy="753575"/>
          </a:xfrm>
          <a:custGeom>
            <a:avLst/>
            <a:gdLst/>
            <a:ahLst/>
            <a:cxnLst/>
            <a:rect l="l" t="t" r="r" b="b"/>
            <a:pathLst>
              <a:path w="66188" h="34269" extrusionOk="0">
                <a:moveTo>
                  <a:pt x="17074" y="1"/>
                </a:moveTo>
                <a:lnTo>
                  <a:pt x="13681" y="4680"/>
                </a:lnTo>
                <a:cubicBezTo>
                  <a:pt x="12087" y="6874"/>
                  <a:pt x="9548" y="8140"/>
                  <a:pt x="6878" y="8140"/>
                </a:cubicBezTo>
                <a:cubicBezTo>
                  <a:pt x="6418" y="8140"/>
                  <a:pt x="5954" y="8103"/>
                  <a:pt x="5490" y="8026"/>
                </a:cubicBezTo>
                <a:lnTo>
                  <a:pt x="3966" y="7776"/>
                </a:lnTo>
                <a:cubicBezTo>
                  <a:pt x="3930" y="7770"/>
                  <a:pt x="3895" y="7767"/>
                  <a:pt x="3861" y="7767"/>
                </a:cubicBezTo>
                <a:cubicBezTo>
                  <a:pt x="3427" y="7767"/>
                  <a:pt x="3125" y="8236"/>
                  <a:pt x="3335" y="8645"/>
                </a:cubicBezTo>
                <a:lnTo>
                  <a:pt x="4049" y="10014"/>
                </a:lnTo>
                <a:cubicBezTo>
                  <a:pt x="5513" y="12848"/>
                  <a:pt x="5263" y="16265"/>
                  <a:pt x="3394" y="18848"/>
                </a:cubicBezTo>
                <a:lnTo>
                  <a:pt x="1" y="23516"/>
                </a:lnTo>
                <a:cubicBezTo>
                  <a:pt x="9991" y="30773"/>
                  <a:pt x="21565" y="34269"/>
                  <a:pt x="33034" y="34269"/>
                </a:cubicBezTo>
                <a:cubicBezTo>
                  <a:pt x="44803" y="34269"/>
                  <a:pt x="56462" y="30588"/>
                  <a:pt x="66188" y="23516"/>
                </a:cubicBezTo>
                <a:lnTo>
                  <a:pt x="49102" y="13"/>
                </a:lnTo>
                <a:cubicBezTo>
                  <a:pt x="44401" y="3430"/>
                  <a:pt x="38763" y="5209"/>
                  <a:pt x="33070" y="5209"/>
                </a:cubicBezTo>
                <a:cubicBezTo>
                  <a:pt x="27518" y="5209"/>
                  <a:pt x="21913" y="3516"/>
                  <a:pt x="17074"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 name="Google Shape;996;p34"/>
          <p:cNvSpPr/>
          <p:nvPr/>
        </p:nvSpPr>
        <p:spPr>
          <a:xfrm>
            <a:off x="4927784" y="2127621"/>
            <a:ext cx="987087" cy="1384249"/>
          </a:xfrm>
          <a:custGeom>
            <a:avLst/>
            <a:gdLst/>
            <a:ahLst/>
            <a:cxnLst/>
            <a:rect l="l" t="t" r="r" b="b"/>
            <a:pathLst>
              <a:path w="44888" h="62949" extrusionOk="0">
                <a:moveTo>
                  <a:pt x="37541" y="0"/>
                </a:moveTo>
                <a:lnTo>
                  <a:pt x="9895" y="8978"/>
                </a:lnTo>
                <a:cubicBezTo>
                  <a:pt x="13455" y="19908"/>
                  <a:pt x="9799" y="32326"/>
                  <a:pt x="1" y="39434"/>
                </a:cubicBezTo>
                <a:lnTo>
                  <a:pt x="3394" y="44113"/>
                </a:lnTo>
                <a:cubicBezTo>
                  <a:pt x="5263" y="46685"/>
                  <a:pt x="5525" y="50102"/>
                  <a:pt x="4061" y="52935"/>
                </a:cubicBezTo>
                <a:lnTo>
                  <a:pt x="3346" y="54305"/>
                </a:lnTo>
                <a:cubicBezTo>
                  <a:pt x="3125" y="54713"/>
                  <a:pt x="3437" y="55183"/>
                  <a:pt x="3872" y="55183"/>
                </a:cubicBezTo>
                <a:cubicBezTo>
                  <a:pt x="3907" y="55183"/>
                  <a:pt x="3942" y="55180"/>
                  <a:pt x="3977" y="55174"/>
                </a:cubicBezTo>
                <a:lnTo>
                  <a:pt x="5501" y="54924"/>
                </a:lnTo>
                <a:cubicBezTo>
                  <a:pt x="5963" y="54847"/>
                  <a:pt x="6426" y="54809"/>
                  <a:pt x="6884" y="54809"/>
                </a:cubicBezTo>
                <a:cubicBezTo>
                  <a:pt x="9548" y="54809"/>
                  <a:pt x="12088" y="56077"/>
                  <a:pt x="13693" y="58281"/>
                </a:cubicBezTo>
                <a:lnTo>
                  <a:pt x="17086" y="62949"/>
                </a:lnTo>
                <a:cubicBezTo>
                  <a:pt x="37327" y="48244"/>
                  <a:pt x="44887" y="22575"/>
                  <a:pt x="3754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 name="Google Shape;997;p34"/>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b="1">
                <a:latin typeface="+mj-lt"/>
              </a:rPr>
              <a:t>Các Bước Thực Hiện Kế Hoạch Chi Phí Cực Tiểu</a:t>
            </a:r>
          </a:p>
        </p:txBody>
      </p:sp>
      <p:sp>
        <p:nvSpPr>
          <p:cNvPr id="998" name="Google Shape;998;p34"/>
          <p:cNvSpPr/>
          <p:nvPr/>
        </p:nvSpPr>
        <p:spPr>
          <a:xfrm>
            <a:off x="4575398" y="1272843"/>
            <a:ext cx="1177674" cy="1088197"/>
          </a:xfrm>
          <a:custGeom>
            <a:avLst/>
            <a:gdLst/>
            <a:ahLst/>
            <a:cxnLst/>
            <a:rect l="l" t="t" r="r" b="b"/>
            <a:pathLst>
              <a:path w="53555" h="49486" extrusionOk="0">
                <a:moveTo>
                  <a:pt x="29" y="1"/>
                </a:moveTo>
                <a:cubicBezTo>
                  <a:pt x="19" y="1"/>
                  <a:pt x="10" y="1"/>
                  <a:pt x="1" y="1"/>
                </a:cubicBezTo>
                <a:lnTo>
                  <a:pt x="1" y="29064"/>
                </a:lnTo>
                <a:cubicBezTo>
                  <a:pt x="10" y="29064"/>
                  <a:pt x="19" y="29064"/>
                  <a:pt x="29" y="29064"/>
                </a:cubicBezTo>
                <a:cubicBezTo>
                  <a:pt x="11508" y="29064"/>
                  <a:pt x="22173" y="36383"/>
                  <a:pt x="25909" y="47887"/>
                </a:cubicBezTo>
                <a:lnTo>
                  <a:pt x="31397" y="46101"/>
                </a:lnTo>
                <a:cubicBezTo>
                  <a:pt x="32251" y="45824"/>
                  <a:pt x="33128" y="45689"/>
                  <a:pt x="33997" y="45689"/>
                </a:cubicBezTo>
                <a:cubicBezTo>
                  <a:pt x="36221" y="45689"/>
                  <a:pt x="38396" y="46571"/>
                  <a:pt x="40006" y="48197"/>
                </a:cubicBezTo>
                <a:lnTo>
                  <a:pt x="41089" y="49304"/>
                </a:lnTo>
                <a:cubicBezTo>
                  <a:pt x="41210" y="49429"/>
                  <a:pt x="41361" y="49485"/>
                  <a:pt x="41509" y="49485"/>
                </a:cubicBezTo>
                <a:cubicBezTo>
                  <a:pt x="41786" y="49485"/>
                  <a:pt x="42055" y="49289"/>
                  <a:pt x="42101" y="48971"/>
                </a:cubicBezTo>
                <a:lnTo>
                  <a:pt x="42339" y="47447"/>
                </a:lnTo>
                <a:cubicBezTo>
                  <a:pt x="42816" y="44292"/>
                  <a:pt x="45030" y="41672"/>
                  <a:pt x="48054" y="40696"/>
                </a:cubicBezTo>
                <a:lnTo>
                  <a:pt x="53555" y="38910"/>
                </a:lnTo>
                <a:cubicBezTo>
                  <a:pt x="45819" y="15119"/>
                  <a:pt x="23759" y="1"/>
                  <a:pt x="29"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999" name="Google Shape;999;p34"/>
          <p:cNvGrpSpPr/>
          <p:nvPr/>
        </p:nvGrpSpPr>
        <p:grpSpPr>
          <a:xfrm>
            <a:off x="3562737" y="2553260"/>
            <a:ext cx="286152" cy="346438"/>
            <a:chOff x="1836637" y="2891510"/>
            <a:chExt cx="286152" cy="346438"/>
          </a:xfrm>
        </p:grpSpPr>
        <p:sp>
          <p:nvSpPr>
            <p:cNvPr id="1000" name="Google Shape;1000;p3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 name="Google Shape;1001;p3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 name="Google Shape;1002;p3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3" name="Google Shape;1003;p34"/>
          <p:cNvGrpSpPr/>
          <p:nvPr/>
        </p:nvGrpSpPr>
        <p:grpSpPr>
          <a:xfrm>
            <a:off x="5247363" y="2571466"/>
            <a:ext cx="347934" cy="310024"/>
            <a:chOff x="1327676" y="2910480"/>
            <a:chExt cx="347934" cy="310024"/>
          </a:xfrm>
        </p:grpSpPr>
        <p:sp>
          <p:nvSpPr>
            <p:cNvPr id="1004" name="Google Shape;1004;p3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 name="Google Shape;1005;p3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 name="Google Shape;1006;p3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 name="Google Shape;1007;p3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 name="Google Shape;1008;p3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09" name="Google Shape;1009;p34"/>
          <p:cNvGrpSpPr/>
          <p:nvPr/>
        </p:nvGrpSpPr>
        <p:grpSpPr>
          <a:xfrm>
            <a:off x="5012250" y="1599092"/>
            <a:ext cx="255086" cy="301685"/>
            <a:chOff x="8065100" y="2000174"/>
            <a:chExt cx="255086" cy="301685"/>
          </a:xfrm>
        </p:grpSpPr>
        <p:sp>
          <p:nvSpPr>
            <p:cNvPr id="1010" name="Google Shape;1010;p3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 name="Google Shape;1011;p3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 name="Google Shape;1012;p3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 name="Google Shape;1013;p3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4" name="Google Shape;1014;p34"/>
          <p:cNvGrpSpPr/>
          <p:nvPr/>
        </p:nvGrpSpPr>
        <p:grpSpPr>
          <a:xfrm>
            <a:off x="4405510" y="3242050"/>
            <a:ext cx="341472" cy="335074"/>
            <a:chOff x="1329585" y="1989925"/>
            <a:chExt cx="341472" cy="335074"/>
          </a:xfrm>
        </p:grpSpPr>
        <p:sp>
          <p:nvSpPr>
            <p:cNvPr id="1015" name="Google Shape;1015;p3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 name="Google Shape;1016;p3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 name="Google Shape;1017;p3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18" name="Google Shape;1018;p34"/>
          <p:cNvGrpSpPr/>
          <p:nvPr/>
        </p:nvGrpSpPr>
        <p:grpSpPr>
          <a:xfrm>
            <a:off x="3965102" y="1576922"/>
            <a:ext cx="259605" cy="346024"/>
            <a:chOff x="5194002" y="1511297"/>
            <a:chExt cx="259605" cy="346024"/>
          </a:xfrm>
        </p:grpSpPr>
        <p:sp>
          <p:nvSpPr>
            <p:cNvPr id="1019" name="Google Shape;1019;p3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 name="Google Shape;1020;p3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 name="Google Shape;1021;p3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 name="Google Shape;1022;p3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023" name="Google Shape;1023;p34"/>
          <p:cNvSpPr/>
          <p:nvPr/>
        </p:nvSpPr>
        <p:spPr>
          <a:xfrm>
            <a:off x="4463873" y="1273371"/>
            <a:ext cx="254776" cy="649585"/>
          </a:xfrm>
          <a:custGeom>
            <a:avLst/>
            <a:gdLst/>
            <a:ahLst/>
            <a:cxnLst/>
            <a:rect l="l" t="t" r="r" b="b"/>
            <a:pathLst>
              <a:path w="11586" h="29540" extrusionOk="0">
                <a:moveTo>
                  <a:pt x="5061" y="0"/>
                </a:moveTo>
                <a:cubicBezTo>
                  <a:pt x="3418" y="0"/>
                  <a:pt x="1679" y="84"/>
                  <a:pt x="1" y="227"/>
                </a:cubicBezTo>
                <a:lnTo>
                  <a:pt x="1" y="29540"/>
                </a:lnTo>
                <a:cubicBezTo>
                  <a:pt x="1656" y="29218"/>
                  <a:pt x="3418" y="29063"/>
                  <a:pt x="5061" y="29063"/>
                </a:cubicBezTo>
                <a:lnTo>
                  <a:pt x="5061" y="23289"/>
                </a:lnTo>
                <a:cubicBezTo>
                  <a:pt x="5061" y="20098"/>
                  <a:pt x="6882" y="17181"/>
                  <a:pt x="9728" y="15764"/>
                </a:cubicBezTo>
                <a:lnTo>
                  <a:pt x="11133" y="15062"/>
                </a:lnTo>
                <a:cubicBezTo>
                  <a:pt x="11574" y="14847"/>
                  <a:pt x="11585" y="14216"/>
                  <a:pt x="11145" y="13990"/>
                </a:cubicBezTo>
                <a:lnTo>
                  <a:pt x="9728" y="13300"/>
                </a:lnTo>
                <a:cubicBezTo>
                  <a:pt x="6882" y="11871"/>
                  <a:pt x="5061" y="8966"/>
                  <a:pt x="5061" y="5775"/>
                </a:cubicBezTo>
                <a:lnTo>
                  <a:pt x="5061"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24" name="Google Shape;1024;p34"/>
          <p:cNvGrpSpPr/>
          <p:nvPr/>
        </p:nvGrpSpPr>
        <p:grpSpPr>
          <a:xfrm>
            <a:off x="710263" y="1295184"/>
            <a:ext cx="2887213" cy="881738"/>
            <a:chOff x="710263" y="1295184"/>
            <a:chExt cx="2887213" cy="881738"/>
          </a:xfrm>
        </p:grpSpPr>
        <p:sp>
          <p:nvSpPr>
            <p:cNvPr id="1025" name="Google Shape;1025;p34"/>
            <p:cNvSpPr txBox="1"/>
            <p:nvPr/>
          </p:nvSpPr>
          <p:spPr>
            <a:xfrm>
              <a:off x="710263" y="1295184"/>
              <a:ext cx="2264700" cy="429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800" b="1">
                  <a:solidFill>
                    <a:srgbClr val="FBB831"/>
                  </a:solidFill>
                  <a:latin typeface="Times New Roman" panose="02020603050405020304" pitchFamily="18" charset="0"/>
                  <a:ea typeface="Fira Sans Extra Condensed Medium"/>
                  <a:cs typeface="Times New Roman" panose="02020603050405020304" pitchFamily="18" charset="0"/>
                  <a:sym typeface="Fira Sans Extra Condensed Medium"/>
                </a:rPr>
                <a:t>B5</a:t>
              </a:r>
              <a:endParaRPr kumimoji="0" sz="1800" b="1" i="0" u="none" strike="noStrike" kern="0" cap="none" spc="0" normalizeH="0" baseline="0" noProof="0">
                <a:ln>
                  <a:noFill/>
                </a:ln>
                <a:solidFill>
                  <a:srgbClr val="FBB83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1026" name="Google Shape;1026;p34"/>
            <p:cNvSpPr txBox="1"/>
            <p:nvPr/>
          </p:nvSpPr>
          <p:spPr>
            <a:xfrm>
              <a:off x="710263" y="1642021"/>
              <a:ext cx="2265000" cy="534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cxnSp>
          <p:nvCxnSpPr>
            <p:cNvPr id="1027" name="Google Shape;1027;p34"/>
            <p:cNvCxnSpPr/>
            <p:nvPr/>
          </p:nvCxnSpPr>
          <p:spPr>
            <a:xfrm>
              <a:off x="1853275" y="1521950"/>
              <a:ext cx="1744200" cy="0"/>
            </a:xfrm>
            <a:prstGeom prst="straightConnector1">
              <a:avLst/>
            </a:prstGeom>
            <a:noFill/>
            <a:ln w="9525" cap="flat" cmpd="sng">
              <a:solidFill>
                <a:schemeClr val="accent1"/>
              </a:solidFill>
              <a:prstDash val="solid"/>
              <a:round/>
              <a:headEnd type="none" w="med" len="med"/>
              <a:tailEnd type="none" w="med" len="med"/>
            </a:ln>
          </p:spPr>
        </p:cxnSp>
      </p:grpSp>
      <p:grpSp>
        <p:nvGrpSpPr>
          <p:cNvPr id="1028" name="Google Shape;1028;p34"/>
          <p:cNvGrpSpPr/>
          <p:nvPr/>
        </p:nvGrpSpPr>
        <p:grpSpPr>
          <a:xfrm>
            <a:off x="298319" y="2951631"/>
            <a:ext cx="3240744" cy="1412424"/>
            <a:chOff x="259863" y="2657308"/>
            <a:chExt cx="3240744" cy="1412424"/>
          </a:xfrm>
        </p:grpSpPr>
        <p:sp>
          <p:nvSpPr>
            <p:cNvPr id="1029" name="Google Shape;1029;p34"/>
            <p:cNvSpPr txBox="1"/>
            <p:nvPr/>
          </p:nvSpPr>
          <p:spPr>
            <a:xfrm>
              <a:off x="710263" y="2657308"/>
              <a:ext cx="2265000" cy="429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800" b="1">
                  <a:solidFill>
                    <a:srgbClr val="E850E0"/>
                  </a:solidFill>
                  <a:latin typeface="Times New Roman" panose="02020603050405020304" pitchFamily="18" charset="0"/>
                  <a:ea typeface="Fira Sans Extra Condensed Medium"/>
                  <a:cs typeface="Times New Roman" panose="02020603050405020304" pitchFamily="18" charset="0"/>
                  <a:sym typeface="Fira Sans Extra Condensed Medium"/>
                </a:rPr>
                <a:t>B4</a:t>
              </a:r>
              <a:endParaRPr kumimoji="0" sz="1800" b="1" i="0" u="none" strike="noStrike" kern="0" cap="none" spc="0" normalizeH="0" baseline="0" noProof="0">
                <a:ln>
                  <a:noFill/>
                </a:ln>
                <a:solidFill>
                  <a:srgbClr val="E850E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1030" name="Google Shape;1030;p34"/>
            <p:cNvSpPr txBox="1"/>
            <p:nvPr/>
          </p:nvSpPr>
          <p:spPr>
            <a:xfrm>
              <a:off x="259863" y="3534832"/>
              <a:ext cx="3240744" cy="534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vi-VN" sz="1800" b="0" i="0" u="none" strike="noStrike" kern="0" cap="none" spc="0" normalizeH="0" baseline="0" noProof="0">
                  <a:ln>
                    <a:noFill/>
                  </a:ln>
                  <a:solidFill>
                    <a:srgbClr val="000000"/>
                  </a:solidFill>
                  <a:effectLst/>
                  <a:uLnTx/>
                  <a:uFillTx/>
                  <a:latin typeface="+mj-lt"/>
                  <a:ea typeface="Roboto"/>
                  <a:cs typeface="Roboto"/>
                  <a:sym typeface="Roboto"/>
                </a:rPr>
                <a:t>Tiếp tục đẩy nhanh tiến độ thực hiện các công việc trên đường găng cho đến khi mục tiêu đạt được</a:t>
              </a:r>
              <a:r>
                <a:rPr kumimoji="0" lang="en-US" sz="1800" b="0" i="0" u="none" strike="noStrike" kern="0" cap="none" spc="0" normalizeH="0" baseline="0" noProof="0">
                  <a:ln>
                    <a:noFill/>
                  </a:ln>
                  <a:solidFill>
                    <a:srgbClr val="000000"/>
                  </a:solidFill>
                  <a:effectLst/>
                  <a:uLnTx/>
                  <a:uFillTx/>
                  <a:latin typeface="+mj-lt"/>
                  <a:ea typeface="Roboto"/>
                  <a:cs typeface="Roboto"/>
                  <a:sym typeface="Roboto"/>
                </a:rPr>
                <a:t> </a:t>
              </a:r>
              <a:r>
                <a:rPr kumimoji="0" lang="vi-VN" sz="1800" b="0" i="0" u="none" strike="noStrike" kern="0" cap="none" spc="0" normalizeH="0" baseline="0" noProof="0">
                  <a:ln>
                    <a:noFill/>
                  </a:ln>
                  <a:solidFill>
                    <a:srgbClr val="000000"/>
                  </a:solidFill>
                  <a:effectLst/>
                  <a:uLnTx/>
                  <a:uFillTx/>
                  <a:latin typeface="+mj-lt"/>
                  <a:ea typeface="Roboto"/>
                  <a:cs typeface="Roboto"/>
                  <a:sym typeface="Roboto"/>
                </a:rPr>
                <a:t>hoặc không thể giảm thêm được nữa.</a:t>
              </a:r>
              <a:endParaRPr kumimoji="0" sz="1800" b="0" i="0" u="none" strike="noStrike" kern="0" cap="none" spc="0" normalizeH="0" baseline="0" noProof="0">
                <a:ln>
                  <a:noFill/>
                </a:ln>
                <a:solidFill>
                  <a:srgbClr val="000000"/>
                </a:solidFill>
                <a:effectLst/>
                <a:uLnTx/>
                <a:uFillTx/>
                <a:latin typeface="+mj-lt"/>
                <a:ea typeface="Roboto"/>
                <a:cs typeface="Roboto"/>
                <a:sym typeface="Roboto"/>
              </a:endParaRPr>
            </a:p>
          </p:txBody>
        </p:sp>
        <p:cxnSp>
          <p:nvCxnSpPr>
            <p:cNvPr id="1031" name="Google Shape;1031;p34"/>
            <p:cNvCxnSpPr/>
            <p:nvPr/>
          </p:nvCxnSpPr>
          <p:spPr>
            <a:xfrm>
              <a:off x="1853275" y="2872100"/>
              <a:ext cx="1353900" cy="0"/>
            </a:xfrm>
            <a:prstGeom prst="straightConnector1">
              <a:avLst/>
            </a:prstGeom>
            <a:noFill/>
            <a:ln w="9525" cap="flat" cmpd="sng">
              <a:solidFill>
                <a:schemeClr val="accent4"/>
              </a:solidFill>
              <a:prstDash val="solid"/>
              <a:round/>
              <a:headEnd type="none" w="med" len="med"/>
              <a:tailEnd type="none" w="med" len="med"/>
            </a:ln>
          </p:spPr>
        </p:cxnSp>
      </p:grpSp>
      <p:grpSp>
        <p:nvGrpSpPr>
          <p:cNvPr id="1032" name="Google Shape;1032;p34"/>
          <p:cNvGrpSpPr/>
          <p:nvPr/>
        </p:nvGrpSpPr>
        <p:grpSpPr>
          <a:xfrm>
            <a:off x="5554725" y="1295184"/>
            <a:ext cx="3133957" cy="1121737"/>
            <a:chOff x="5554725" y="1295184"/>
            <a:chExt cx="3133957" cy="1121737"/>
          </a:xfrm>
        </p:grpSpPr>
        <p:sp>
          <p:nvSpPr>
            <p:cNvPr id="1033" name="Google Shape;1033;p34"/>
            <p:cNvSpPr txBox="1"/>
            <p:nvPr/>
          </p:nvSpPr>
          <p:spPr>
            <a:xfrm>
              <a:off x="5595297" y="1882021"/>
              <a:ext cx="3093385" cy="5349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rPr>
                <a:t>Vẽ sơ đồ mạng và tìm đường gang cho phương án bình thường</a:t>
              </a:r>
              <a:endParaRPr kumimoji="0"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sp>
          <p:nvSpPr>
            <p:cNvPr id="1034" name="Google Shape;1034;p34"/>
            <p:cNvSpPr txBox="1"/>
            <p:nvPr/>
          </p:nvSpPr>
          <p:spPr>
            <a:xfrm>
              <a:off x="6168713" y="1295184"/>
              <a:ext cx="2265000" cy="4296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US" sz="1800" b="1">
                  <a:solidFill>
                    <a:srgbClr val="FB8569"/>
                  </a:solidFill>
                  <a:latin typeface="Times New Roman" panose="02020603050405020304" pitchFamily="18" charset="0"/>
                  <a:ea typeface="Fira Sans Extra Condensed Medium"/>
                  <a:cs typeface="Times New Roman" panose="02020603050405020304" pitchFamily="18" charset="0"/>
                  <a:sym typeface="Fira Sans Extra Condensed Medium"/>
                </a:rPr>
                <a:t>B</a:t>
              </a:r>
              <a:r>
                <a:rPr kumimoji="0" lang="en-US" sz="1800" b="1" i="0" u="none" strike="noStrike" kern="0" cap="none" spc="0" normalizeH="0" baseline="0" noProof="0">
                  <a:ln>
                    <a:noFill/>
                  </a:ln>
                  <a:solidFill>
                    <a:srgbClr val="FB8569"/>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1</a:t>
              </a:r>
              <a:endParaRPr kumimoji="0" sz="1800" b="1" i="0" u="none" strike="noStrike" kern="0" cap="none" spc="0" normalizeH="0" baseline="0" noProof="0">
                <a:ln>
                  <a:noFill/>
                </a:ln>
                <a:solidFill>
                  <a:srgbClr val="FB8569"/>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cxnSp>
          <p:nvCxnSpPr>
            <p:cNvPr id="1035" name="Google Shape;1035;p34"/>
            <p:cNvCxnSpPr/>
            <p:nvPr/>
          </p:nvCxnSpPr>
          <p:spPr>
            <a:xfrm>
              <a:off x="5554725" y="1521950"/>
              <a:ext cx="1744200" cy="0"/>
            </a:xfrm>
            <a:prstGeom prst="straightConnector1">
              <a:avLst/>
            </a:prstGeom>
            <a:noFill/>
            <a:ln w="9525" cap="flat" cmpd="sng">
              <a:solidFill>
                <a:schemeClr val="accent2"/>
              </a:solidFill>
              <a:prstDash val="solid"/>
              <a:round/>
              <a:headEnd type="none" w="med" len="med"/>
              <a:tailEnd type="none" w="med" len="med"/>
            </a:ln>
          </p:spPr>
        </p:cxnSp>
      </p:grpSp>
      <p:grpSp>
        <p:nvGrpSpPr>
          <p:cNvPr id="1036" name="Google Shape;1036;p34"/>
          <p:cNvGrpSpPr/>
          <p:nvPr/>
        </p:nvGrpSpPr>
        <p:grpSpPr>
          <a:xfrm>
            <a:off x="5551510" y="2657305"/>
            <a:ext cx="2882203" cy="981623"/>
            <a:chOff x="5551510" y="2657305"/>
            <a:chExt cx="2882203" cy="981623"/>
          </a:xfrm>
        </p:grpSpPr>
        <p:sp>
          <p:nvSpPr>
            <p:cNvPr id="1037" name="Google Shape;1037;p34"/>
            <p:cNvSpPr txBox="1"/>
            <p:nvPr/>
          </p:nvSpPr>
          <p:spPr>
            <a:xfrm>
              <a:off x="6168713" y="2657305"/>
              <a:ext cx="2265000" cy="4296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lang="en" sz="1800" b="1">
                  <a:solidFill>
                    <a:srgbClr val="FB569C"/>
                  </a:solidFill>
                  <a:latin typeface="Times New Roman" panose="02020603050405020304" pitchFamily="18" charset="0"/>
                  <a:ea typeface="Fira Sans Extra Condensed Medium"/>
                  <a:cs typeface="Times New Roman" panose="02020603050405020304" pitchFamily="18" charset="0"/>
                  <a:sym typeface="Fira Sans Extra Condensed Medium"/>
                </a:rPr>
                <a:t>B2</a:t>
              </a:r>
              <a:endParaRPr kumimoji="0" sz="1800" b="1" i="0" u="none" strike="noStrike" kern="0" cap="none" spc="0" normalizeH="0" baseline="0" noProof="0">
                <a:ln>
                  <a:noFill/>
                </a:ln>
                <a:solidFill>
                  <a:srgbClr val="FB569C"/>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1038" name="Google Shape;1038;p34"/>
            <p:cNvSpPr txBox="1"/>
            <p:nvPr/>
          </p:nvSpPr>
          <p:spPr>
            <a:xfrm>
              <a:off x="5551510" y="3104028"/>
              <a:ext cx="2773811" cy="5349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rPr>
                <a:t>Tính tổng chi phí của phương án bình thường</a:t>
              </a:r>
              <a:endParaRPr kumimoji="0"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cxnSp>
          <p:nvCxnSpPr>
            <p:cNvPr id="1039" name="Google Shape;1039;p34"/>
            <p:cNvCxnSpPr/>
            <p:nvPr/>
          </p:nvCxnSpPr>
          <p:spPr>
            <a:xfrm>
              <a:off x="5945025" y="2872100"/>
              <a:ext cx="1353900" cy="0"/>
            </a:xfrm>
            <a:prstGeom prst="straightConnector1">
              <a:avLst/>
            </a:prstGeom>
            <a:noFill/>
            <a:ln w="9525" cap="flat" cmpd="sng">
              <a:solidFill>
                <a:schemeClr val="accent3"/>
              </a:solidFill>
              <a:prstDash val="solid"/>
              <a:round/>
              <a:headEnd type="none" w="med" len="med"/>
              <a:tailEnd type="none" w="med" len="med"/>
            </a:ln>
          </p:spPr>
        </p:cxnSp>
      </p:grpSp>
      <p:grpSp>
        <p:nvGrpSpPr>
          <p:cNvPr id="1040" name="Google Shape;1040;p34"/>
          <p:cNvGrpSpPr/>
          <p:nvPr/>
        </p:nvGrpSpPr>
        <p:grpSpPr>
          <a:xfrm>
            <a:off x="4572000" y="3846792"/>
            <a:ext cx="2412788" cy="881743"/>
            <a:chOff x="4572000" y="3846792"/>
            <a:chExt cx="2412788" cy="881743"/>
          </a:xfrm>
        </p:grpSpPr>
        <p:sp>
          <p:nvSpPr>
            <p:cNvPr id="1041" name="Google Shape;1041;p34"/>
            <p:cNvSpPr txBox="1"/>
            <p:nvPr/>
          </p:nvSpPr>
          <p:spPr>
            <a:xfrm>
              <a:off x="4719788" y="3846792"/>
              <a:ext cx="2265000" cy="429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1" i="0" u="none" strike="noStrike" kern="0" cap="none" spc="0" normalizeH="0" baseline="0" noProof="0">
                  <a:ln>
                    <a:noFill/>
                  </a:ln>
                  <a:solidFill>
                    <a:srgbClr val="9C27B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B3</a:t>
              </a:r>
              <a:endParaRPr kumimoji="0" sz="1800" b="1" i="0" u="none" strike="noStrike" kern="0" cap="none" spc="0" normalizeH="0" baseline="0" noProof="0">
                <a:ln>
                  <a:noFill/>
                </a:ln>
                <a:solidFill>
                  <a:srgbClr val="9C27B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1042" name="Google Shape;1042;p34"/>
            <p:cNvSpPr txBox="1"/>
            <p:nvPr/>
          </p:nvSpPr>
          <p:spPr>
            <a:xfrm>
              <a:off x="4719788" y="4193635"/>
              <a:ext cx="2265000" cy="534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cxnSp>
          <p:nvCxnSpPr>
            <p:cNvPr id="1043" name="Google Shape;1043;p34"/>
            <p:cNvCxnSpPr/>
            <p:nvPr/>
          </p:nvCxnSpPr>
          <p:spPr>
            <a:xfrm rot="10800000">
              <a:off x="4572000" y="3852575"/>
              <a:ext cx="0" cy="753900"/>
            </a:xfrm>
            <a:prstGeom prst="straightConnector1">
              <a:avLst/>
            </a:prstGeom>
            <a:noFill/>
            <a:ln w="9525" cap="flat" cmpd="sng">
              <a:solidFill>
                <a:schemeClr val="accent6"/>
              </a:solidFill>
              <a:prstDash val="solid"/>
              <a:round/>
              <a:headEnd type="none" w="med" len="med"/>
              <a:tailEnd type="none" w="med" len="med"/>
            </a:ln>
          </p:spPr>
        </p:cxnSp>
      </p:grpSp>
      <p:sp>
        <p:nvSpPr>
          <p:cNvPr id="54" name="TextBox 53">
            <a:extLst>
              <a:ext uri="{FF2B5EF4-FFF2-40B4-BE49-F238E27FC236}">
                <a16:creationId xmlns:a16="http://schemas.microsoft.com/office/drawing/2014/main" id="{4CBE512D-5A4A-4B58-A537-137A233EDFD5}"/>
              </a:ext>
            </a:extLst>
          </p:cNvPr>
          <p:cNvSpPr txBox="1"/>
          <p:nvPr/>
        </p:nvSpPr>
        <p:spPr>
          <a:xfrm>
            <a:off x="4703333" y="4180397"/>
            <a:ext cx="4572000" cy="923330"/>
          </a:xfrm>
          <a:prstGeom prst="rect">
            <a:avLst/>
          </a:prstGeom>
          <a:noFill/>
        </p:spPr>
        <p:txBody>
          <a:bodyPr wrap="square">
            <a:spAutoFit/>
          </a:bodyPr>
          <a:lstStyle/>
          <a:p>
            <a:r>
              <a:rPr lang="vi-VN" sz="1800">
                <a:latin typeface="+mj-lt"/>
              </a:rPr>
              <a:t>Chọn trên đường găng những công việc đẩy nhanh tiến độ thực hiện làm tăng chi phí thấp nhất. </a:t>
            </a:r>
            <a:endParaRPr lang="en-US" sz="1800">
              <a:latin typeface="+mj-lt"/>
            </a:endParaRPr>
          </a:p>
        </p:txBody>
      </p:sp>
      <p:sp>
        <p:nvSpPr>
          <p:cNvPr id="56" name="TextBox 55">
            <a:extLst>
              <a:ext uri="{FF2B5EF4-FFF2-40B4-BE49-F238E27FC236}">
                <a16:creationId xmlns:a16="http://schemas.microsoft.com/office/drawing/2014/main" id="{DE6885CC-B4AE-4A2D-83CA-77DAED584AB6}"/>
              </a:ext>
            </a:extLst>
          </p:cNvPr>
          <p:cNvSpPr txBox="1"/>
          <p:nvPr/>
        </p:nvSpPr>
        <p:spPr>
          <a:xfrm>
            <a:off x="259863" y="1775126"/>
            <a:ext cx="3002145" cy="923330"/>
          </a:xfrm>
          <a:prstGeom prst="rect">
            <a:avLst/>
          </a:prstGeom>
          <a:noFill/>
        </p:spPr>
        <p:txBody>
          <a:bodyPr wrap="square">
            <a:spAutoFit/>
          </a:bodyPr>
          <a:lstStyle/>
          <a:p>
            <a:r>
              <a:rPr lang="vi-VN" sz="1800">
                <a:latin typeface="+mj-lt"/>
              </a:rPr>
              <a:t>Xác định thời gian thực hiện và tổng chi phí của phương án điều chỉnh</a:t>
            </a:r>
            <a:endParaRPr lang="en-US" sz="1800">
              <a:latin typeface="+mj-lt"/>
            </a:endParaRPr>
          </a:p>
        </p:txBody>
      </p:sp>
    </p:spTree>
    <p:extLst>
      <p:ext uri="{BB962C8B-B14F-4D97-AF65-F5344CB8AC3E}">
        <p14:creationId xmlns:p14="http://schemas.microsoft.com/office/powerpoint/2010/main" val="11653851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pSp>
        <p:nvGrpSpPr>
          <p:cNvPr id="653" name="Google Shape;653;p26"/>
          <p:cNvGrpSpPr/>
          <p:nvPr/>
        </p:nvGrpSpPr>
        <p:grpSpPr>
          <a:xfrm>
            <a:off x="2017611" y="1690054"/>
            <a:ext cx="5108778" cy="1511143"/>
            <a:chOff x="710274" y="1456476"/>
            <a:chExt cx="3703926" cy="1132200"/>
          </a:xfrm>
        </p:grpSpPr>
        <p:sp>
          <p:nvSpPr>
            <p:cNvPr id="654" name="Google Shape;654;p26"/>
            <p:cNvSpPr/>
            <p:nvPr/>
          </p:nvSpPr>
          <p:spPr>
            <a:xfrm>
              <a:off x="1364700" y="1531938"/>
              <a:ext cx="3049500" cy="981300"/>
            </a:xfrm>
            <a:prstGeom prst="homePlate">
              <a:avLst>
                <a:gd name="adj" fmla="val 29403"/>
              </a:avLst>
            </a:prstGeom>
            <a:noFill/>
            <a:ln w="762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26"/>
            <p:cNvSpPr/>
            <p:nvPr/>
          </p:nvSpPr>
          <p:spPr>
            <a:xfrm>
              <a:off x="710274" y="1456476"/>
              <a:ext cx="1307100" cy="1132200"/>
            </a:xfrm>
            <a:prstGeom prst="hexagon">
              <a:avLst>
                <a:gd name="adj" fmla="val 28729"/>
                <a:gd name="vf" fmla="val 115470"/>
              </a:avLst>
            </a:prstGeom>
            <a:solidFill>
              <a:schemeClr val="accent4">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26"/>
            <p:cNvSpPr/>
            <p:nvPr/>
          </p:nvSpPr>
          <p:spPr>
            <a:xfrm>
              <a:off x="883425" y="1606475"/>
              <a:ext cx="960900" cy="832200"/>
            </a:xfrm>
            <a:prstGeom prst="hexagon">
              <a:avLst>
                <a:gd name="adj" fmla="val 28729"/>
                <a:gd name="vf" fmla="val 115470"/>
              </a:avLst>
            </a:pr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26"/>
            <p:cNvSpPr txBox="1"/>
            <p:nvPr/>
          </p:nvSpPr>
          <p:spPr>
            <a:xfrm>
              <a:off x="2052980" y="1845274"/>
              <a:ext cx="2325614"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3200" b="1">
                  <a:latin typeface="Times New Roman" panose="02020603050405020304" pitchFamily="18" charset="0"/>
                  <a:ea typeface="Fira Sans Extra Condensed Medium"/>
                  <a:cs typeface="Times New Roman" panose="02020603050405020304" pitchFamily="18" charset="0"/>
                  <a:sym typeface="Fira Sans Extra Condensed Medium"/>
                </a:rPr>
                <a:t>Mô Hình EVM</a:t>
              </a:r>
              <a:endParaRPr kumimoji="0" lang="vi-VN" sz="3200" b="1"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
        <p:nvSpPr>
          <p:cNvPr id="2" name="TextBox 1">
            <a:extLst>
              <a:ext uri="{FF2B5EF4-FFF2-40B4-BE49-F238E27FC236}">
                <a16:creationId xmlns:a16="http://schemas.microsoft.com/office/drawing/2014/main" id="{5F5183CA-DCB8-4706-89C1-EB2B778266C7}"/>
              </a:ext>
            </a:extLst>
          </p:cNvPr>
          <p:cNvSpPr txBox="1"/>
          <p:nvPr/>
        </p:nvSpPr>
        <p:spPr>
          <a:xfrm>
            <a:off x="2372368" y="2060903"/>
            <a:ext cx="1448109" cy="76944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4400" b="0" i="0" u="none" strike="noStrike" kern="0" cap="none" spc="0" normalizeH="0" baseline="0" noProof="0">
                <a:ln>
                  <a:noFill/>
                </a:ln>
                <a:solidFill>
                  <a:srgbClr val="FFFFFF"/>
                </a:solidFill>
                <a:effectLst/>
                <a:uLnTx/>
                <a:uFillTx/>
                <a:latin typeface="Arial Black" panose="020B0A04020102020204" pitchFamily="34" charset="0"/>
                <a:cs typeface="Arial"/>
                <a:sym typeface="Arial"/>
              </a:rPr>
              <a:t>4.4</a:t>
            </a:r>
            <a:endParaRPr kumimoji="0" lang="en-US" sz="6500" b="0" i="0" u="none" strike="noStrike" kern="0" cap="none" spc="0" normalizeH="0" baseline="0" noProof="0">
              <a:ln>
                <a:noFill/>
              </a:ln>
              <a:solidFill>
                <a:srgbClr val="FFFFFF"/>
              </a:solidFill>
              <a:effectLst/>
              <a:uLnTx/>
              <a:uFillTx/>
              <a:latin typeface="Arial Black" panose="020B0A04020102020204" pitchFamily="34" charset="0"/>
              <a:cs typeface="Arial"/>
              <a:sym typeface="Arial"/>
            </a:endParaRPr>
          </a:p>
        </p:txBody>
      </p:sp>
    </p:spTree>
    <p:extLst>
      <p:ext uri="{BB962C8B-B14F-4D97-AF65-F5344CB8AC3E}">
        <p14:creationId xmlns:p14="http://schemas.microsoft.com/office/powerpoint/2010/main" val="25371649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8" name="Google Shape;218;p18"/>
          <p:cNvGrpSpPr/>
          <p:nvPr/>
        </p:nvGrpSpPr>
        <p:grpSpPr>
          <a:xfrm>
            <a:off x="1204371" y="1644149"/>
            <a:ext cx="7546809" cy="1086081"/>
            <a:chOff x="4572087" y="1452275"/>
            <a:chExt cx="3861900" cy="1086081"/>
          </a:xfrm>
        </p:grpSpPr>
        <p:sp>
          <p:nvSpPr>
            <p:cNvPr id="219" name="Google Shape;219;p18"/>
            <p:cNvSpPr/>
            <p:nvPr/>
          </p:nvSpPr>
          <p:spPr>
            <a:xfrm>
              <a:off x="4572087" y="1452275"/>
              <a:ext cx="3861900" cy="471900"/>
            </a:xfrm>
            <a:prstGeom prst="roundRect">
              <a:avLst>
                <a:gd name="adj" fmla="val 50000"/>
              </a:avLst>
            </a:prstGeom>
            <a:solidFill>
              <a:schemeClr val="accent3"/>
            </a:solidFill>
            <a:ln>
              <a:noFill/>
            </a:ln>
          </p:spPr>
          <p:txBody>
            <a:bodyPr spcFirstLastPara="1" wrap="square" lIns="91425" tIns="91425" rIns="5486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220" name="Google Shape;220;p18"/>
            <p:cNvSpPr txBox="1"/>
            <p:nvPr/>
          </p:nvSpPr>
          <p:spPr>
            <a:xfrm>
              <a:off x="6168763" y="2003456"/>
              <a:ext cx="2265000" cy="5349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221" name="Google Shape;221;p18"/>
            <p:cNvSpPr/>
            <p:nvPr/>
          </p:nvSpPr>
          <p:spPr>
            <a:xfrm>
              <a:off x="8136286" y="1498014"/>
              <a:ext cx="234297" cy="3804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41" name="Google Shape;241;p18"/>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Mô hình EVM (Earned Value Management)</a:t>
            </a:r>
            <a:endParaRPr b="1">
              <a:latin typeface="Times New Roman" panose="02020603050405020304" pitchFamily="18" charset="0"/>
              <a:cs typeface="Times New Roman" panose="02020603050405020304" pitchFamily="18" charset="0"/>
            </a:endParaRPr>
          </a:p>
        </p:txBody>
      </p:sp>
      <p:grpSp>
        <p:nvGrpSpPr>
          <p:cNvPr id="242" name="Google Shape;242;p18"/>
          <p:cNvGrpSpPr/>
          <p:nvPr/>
        </p:nvGrpSpPr>
        <p:grpSpPr>
          <a:xfrm>
            <a:off x="190187" y="1505102"/>
            <a:ext cx="2685300" cy="2685300"/>
            <a:chOff x="3229375" y="1413975"/>
            <a:chExt cx="2685300" cy="2685300"/>
          </a:xfrm>
        </p:grpSpPr>
        <p:sp>
          <p:nvSpPr>
            <p:cNvPr id="243" name="Google Shape;243;p18"/>
            <p:cNvSpPr/>
            <p:nvPr/>
          </p:nvSpPr>
          <p:spPr>
            <a:xfrm>
              <a:off x="3229375" y="1413975"/>
              <a:ext cx="2685300" cy="2685300"/>
            </a:xfrm>
            <a:prstGeom prst="ellipse">
              <a:avLst/>
            </a:pr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 name="Google Shape;244;p18"/>
            <p:cNvSpPr/>
            <p:nvPr/>
          </p:nvSpPr>
          <p:spPr>
            <a:xfrm>
              <a:off x="3479913" y="1664525"/>
              <a:ext cx="2184300" cy="2184300"/>
            </a:xfrm>
            <a:prstGeom prst="ellipse">
              <a:avLst/>
            </a:prstGeom>
            <a:noFill/>
            <a:ln w="9525" cap="flat" cmpd="sng">
              <a:solidFill>
                <a:srgbClr val="000000"/>
              </a:solidFill>
              <a:prstDash val="dash"/>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 name="Google Shape;245;p18"/>
            <p:cNvSpPr/>
            <p:nvPr/>
          </p:nvSpPr>
          <p:spPr>
            <a:xfrm>
              <a:off x="3666663" y="1851275"/>
              <a:ext cx="1810800" cy="1810800"/>
            </a:xfrm>
            <a:prstGeom prst="ellipse">
              <a:avLst/>
            </a:prstGeom>
            <a:solidFill>
              <a:schemeClr val="accent6"/>
            </a:solidFill>
            <a:ln>
              <a:noFill/>
            </a:ln>
          </p:spPr>
          <p:txBody>
            <a:bodyPr spcFirstLastPara="1" wrap="square" lIns="91425" tIns="457200"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000" b="0" i="0" u="none" strike="noStrike" kern="0" cap="none" spc="0" normalizeH="0" baseline="0" noProof="0">
                <a:ln>
                  <a:noFill/>
                </a:ln>
                <a:solidFill>
                  <a:srgbClr val="FFFFFF"/>
                </a:solidFill>
                <a:effectLst/>
                <a:uLnTx/>
                <a:uFillTx/>
                <a:latin typeface="Times New Roman" panose="02020603050405020304" pitchFamily="18" charset="0"/>
                <a:ea typeface="Roboto"/>
                <a:cs typeface="Times New Roman" panose="02020603050405020304" pitchFamily="18" charset="0"/>
                <a:sym typeface="Roboto"/>
              </a:endParaRPr>
            </a:p>
          </p:txBody>
        </p:sp>
      </p:grpSp>
      <p:sp>
        <p:nvSpPr>
          <p:cNvPr id="41" name="TextBox 40">
            <a:extLst>
              <a:ext uri="{FF2B5EF4-FFF2-40B4-BE49-F238E27FC236}">
                <a16:creationId xmlns:a16="http://schemas.microsoft.com/office/drawing/2014/main" id="{B78D4E89-B318-4F48-9C5D-BEE4E2FBEAD8}"/>
              </a:ext>
            </a:extLst>
          </p:cNvPr>
          <p:cNvSpPr txBox="1"/>
          <p:nvPr/>
        </p:nvSpPr>
        <p:spPr>
          <a:xfrm>
            <a:off x="2955123" y="2414579"/>
            <a:ext cx="5528490"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Quản lý giá trị thu được (EVM – Earned Value Management) là một kỹ thuật được sử dụng để theo dõi tiến độ và trạng thái của một dự án và dự báo hiệu xuất có thể xẩy ra trong tương lai của dự án.</a:t>
            </a:r>
          </a:p>
        </p:txBody>
      </p:sp>
      <p:grpSp>
        <p:nvGrpSpPr>
          <p:cNvPr id="42" name="Google Shape;1133;p36">
            <a:extLst>
              <a:ext uri="{FF2B5EF4-FFF2-40B4-BE49-F238E27FC236}">
                <a16:creationId xmlns:a16="http://schemas.microsoft.com/office/drawing/2014/main" id="{C99CDD36-7F4C-4A54-A69D-DA6F7040DC2B}"/>
              </a:ext>
            </a:extLst>
          </p:cNvPr>
          <p:cNvGrpSpPr/>
          <p:nvPr/>
        </p:nvGrpSpPr>
        <p:grpSpPr>
          <a:xfrm>
            <a:off x="1082458" y="2508024"/>
            <a:ext cx="977611" cy="818506"/>
            <a:chOff x="3716358" y="1544655"/>
            <a:chExt cx="361971" cy="314958"/>
          </a:xfrm>
        </p:grpSpPr>
        <p:sp>
          <p:nvSpPr>
            <p:cNvPr id="43" name="Google Shape;1134;p36">
              <a:extLst>
                <a:ext uri="{FF2B5EF4-FFF2-40B4-BE49-F238E27FC236}">
                  <a16:creationId xmlns:a16="http://schemas.microsoft.com/office/drawing/2014/main" id="{AE3E2794-A56B-4FB9-967D-3BBFA57CE1CD}"/>
                </a:ext>
              </a:extLst>
            </p:cNvPr>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1135;p36">
              <a:extLst>
                <a:ext uri="{FF2B5EF4-FFF2-40B4-BE49-F238E27FC236}">
                  <a16:creationId xmlns:a16="http://schemas.microsoft.com/office/drawing/2014/main" id="{F9CC47EF-EEB0-483B-A2B3-99DB5C997E9F}"/>
                </a:ext>
              </a:extLst>
            </p:cNvPr>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1136;p36">
              <a:extLst>
                <a:ext uri="{FF2B5EF4-FFF2-40B4-BE49-F238E27FC236}">
                  <a16:creationId xmlns:a16="http://schemas.microsoft.com/office/drawing/2014/main" id="{AA327752-A6FE-4411-9248-CA9FDD0689E3}"/>
                </a:ext>
              </a:extLst>
            </p:cNvPr>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1137;p36">
              <a:extLst>
                <a:ext uri="{FF2B5EF4-FFF2-40B4-BE49-F238E27FC236}">
                  <a16:creationId xmlns:a16="http://schemas.microsoft.com/office/drawing/2014/main" id="{1972C176-4475-4D71-B7BC-6436D71FA680}"/>
                </a:ext>
              </a:extLst>
            </p:cNvPr>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1138;p36">
              <a:extLst>
                <a:ext uri="{FF2B5EF4-FFF2-40B4-BE49-F238E27FC236}">
                  <a16:creationId xmlns:a16="http://schemas.microsoft.com/office/drawing/2014/main" id="{419E00D0-1CDE-4F77-977A-FDDA880E5D0C}"/>
                </a:ext>
              </a:extLst>
            </p:cNvPr>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8" name="Google Shape;1139;p36">
              <a:extLst>
                <a:ext uri="{FF2B5EF4-FFF2-40B4-BE49-F238E27FC236}">
                  <a16:creationId xmlns:a16="http://schemas.microsoft.com/office/drawing/2014/main" id="{F4EEE37E-9192-4A11-90E3-3B45C860DF2F}"/>
                </a:ext>
              </a:extLst>
            </p:cNvPr>
            <p:cNvGrpSpPr/>
            <p:nvPr/>
          </p:nvGrpSpPr>
          <p:grpSpPr>
            <a:xfrm>
              <a:off x="3716358" y="1544655"/>
              <a:ext cx="361971" cy="314958"/>
              <a:chOff x="3716358" y="1544655"/>
              <a:chExt cx="361971" cy="314958"/>
            </a:xfrm>
          </p:grpSpPr>
          <p:sp>
            <p:nvSpPr>
              <p:cNvPr id="49" name="Google Shape;1140;p36">
                <a:extLst>
                  <a:ext uri="{FF2B5EF4-FFF2-40B4-BE49-F238E27FC236}">
                    <a16:creationId xmlns:a16="http://schemas.microsoft.com/office/drawing/2014/main" id="{1EC674D6-BC33-4C1C-AF8F-D760161359B5}"/>
                  </a:ext>
                </a:extLst>
              </p:cNvPr>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1141;p36">
                <a:extLst>
                  <a:ext uri="{FF2B5EF4-FFF2-40B4-BE49-F238E27FC236}">
                    <a16:creationId xmlns:a16="http://schemas.microsoft.com/office/drawing/2014/main" id="{E98A6AAA-98CA-4437-B56A-B260D728CCCF}"/>
                  </a:ext>
                </a:extLst>
              </p:cNvPr>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1142;p36">
                <a:extLst>
                  <a:ext uri="{FF2B5EF4-FFF2-40B4-BE49-F238E27FC236}">
                    <a16:creationId xmlns:a16="http://schemas.microsoft.com/office/drawing/2014/main" id="{720F105E-550A-4D14-A767-4D4CA259129E}"/>
                  </a:ext>
                </a:extLst>
              </p:cNvPr>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1143;p36">
                <a:extLst>
                  <a:ext uri="{FF2B5EF4-FFF2-40B4-BE49-F238E27FC236}">
                    <a16:creationId xmlns:a16="http://schemas.microsoft.com/office/drawing/2014/main" id="{4B95A1D3-A3CF-4185-9011-0A3F81BD24DD}"/>
                  </a:ext>
                </a:extLst>
              </p:cNvPr>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1144;p36">
                <a:extLst>
                  <a:ext uri="{FF2B5EF4-FFF2-40B4-BE49-F238E27FC236}">
                    <a16:creationId xmlns:a16="http://schemas.microsoft.com/office/drawing/2014/main" id="{34FD07C8-CCDC-4130-901D-EBB5766D2FA8}"/>
                  </a:ext>
                </a:extLst>
              </p:cNvPr>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Tree>
    <p:extLst>
      <p:ext uri="{BB962C8B-B14F-4D97-AF65-F5344CB8AC3E}">
        <p14:creationId xmlns:p14="http://schemas.microsoft.com/office/powerpoint/2010/main" val="25301760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25"/>
          <p:cNvSpPr/>
          <p:nvPr/>
        </p:nvSpPr>
        <p:spPr>
          <a:xfrm rot="2700000">
            <a:off x="4132857" y="1528063"/>
            <a:ext cx="865074" cy="865074"/>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25"/>
          <p:cNvSpPr/>
          <p:nvPr/>
        </p:nvSpPr>
        <p:spPr>
          <a:xfrm rot="2700000">
            <a:off x="5481475" y="1528063"/>
            <a:ext cx="865074" cy="865074"/>
          </a:xfrm>
          <a:prstGeom prst="rect">
            <a:avLst/>
          </a:pr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 name="Google Shape;594;p25"/>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EVM</a:t>
            </a:r>
            <a:endParaRPr b="1">
              <a:latin typeface="Times New Roman" panose="02020603050405020304" pitchFamily="18" charset="0"/>
              <a:cs typeface="Times New Roman" panose="02020603050405020304" pitchFamily="18" charset="0"/>
            </a:endParaRPr>
          </a:p>
        </p:txBody>
      </p:sp>
      <p:grpSp>
        <p:nvGrpSpPr>
          <p:cNvPr id="595" name="Google Shape;595;p25"/>
          <p:cNvGrpSpPr/>
          <p:nvPr/>
        </p:nvGrpSpPr>
        <p:grpSpPr>
          <a:xfrm>
            <a:off x="3426051" y="3020912"/>
            <a:ext cx="2269296" cy="1934289"/>
            <a:chOff x="3453292" y="2838126"/>
            <a:chExt cx="2159001" cy="1934289"/>
          </a:xfrm>
        </p:grpSpPr>
        <p:cxnSp>
          <p:nvCxnSpPr>
            <p:cNvPr id="596" name="Google Shape;596;p25"/>
            <p:cNvCxnSpPr>
              <a:cxnSpLocks/>
              <a:endCxn id="597" idx="0"/>
            </p:cNvCxnSpPr>
            <p:nvPr/>
          </p:nvCxnSpPr>
          <p:spPr>
            <a:xfrm>
              <a:off x="4543967" y="2838126"/>
              <a:ext cx="1" cy="543899"/>
            </a:xfrm>
            <a:prstGeom prst="straightConnector1">
              <a:avLst/>
            </a:prstGeom>
            <a:noFill/>
            <a:ln w="9525" cap="flat" cmpd="sng">
              <a:solidFill>
                <a:schemeClr val="accent3"/>
              </a:solidFill>
              <a:prstDash val="solid"/>
              <a:round/>
              <a:headEnd type="none" w="med" len="med"/>
              <a:tailEnd type="none" w="med" len="med"/>
            </a:ln>
          </p:spPr>
        </p:cxnSp>
        <p:sp>
          <p:nvSpPr>
            <p:cNvPr id="598" name="Google Shape;598;p25"/>
            <p:cNvSpPr txBox="1"/>
            <p:nvPr/>
          </p:nvSpPr>
          <p:spPr>
            <a:xfrm>
              <a:off x="3453292" y="4017615"/>
              <a:ext cx="2159001" cy="754800"/>
            </a:xfrm>
            <a:prstGeom prst="rect">
              <a:avLst/>
            </a:prstGeom>
            <a:noFill/>
            <a:ln>
              <a:noFill/>
            </a:ln>
          </p:spPr>
          <p:txBody>
            <a:bodyPr spcFirstLastPara="1" wrap="square" lIns="91425" tIns="91425" rIns="91425" bIns="91425" anchor="ctr" anchorCtr="0">
              <a:noAutofit/>
            </a:bodyPr>
            <a:lstStyle/>
            <a:p>
              <a:pPr algn="ctr"/>
              <a:r>
                <a:rPr kumimoji="0" lang="en-US" sz="1800" b="0" i="0" u="none" strike="noStrike" kern="0" cap="none" spc="0" normalizeH="0" baseline="0" noProof="0">
                  <a:ln>
                    <a:noFill/>
                  </a:ln>
                  <a:solidFill>
                    <a:schemeClr val="tx1"/>
                  </a:solidFill>
                  <a:effectLst/>
                  <a:uLnTx/>
                  <a:uFillTx/>
                  <a:latin typeface="Times New Roman" panose="02020603050405020304" pitchFamily="18" charset="0"/>
                  <a:ea typeface="Roboto"/>
                  <a:cs typeface="Times New Roman" panose="02020603050405020304" pitchFamily="18" charset="0"/>
                  <a:sym typeface="Roboto"/>
                </a:rPr>
                <a:t>EV(BCWP) = </a:t>
              </a:r>
              <a:r>
                <a:rPr lang="en-US" sz="1800">
                  <a:solidFill>
                    <a:schemeClr val="tx1"/>
                  </a:solidFill>
                  <a:latin typeface="Times New Roman" panose="02020603050405020304" pitchFamily="18" charset="0"/>
                  <a:ea typeface="Roboto"/>
                  <a:cs typeface="Times New Roman" panose="02020603050405020304" pitchFamily="18" charset="0"/>
                </a:rPr>
                <a:t>M</a:t>
              </a:r>
              <a:r>
                <a:rPr lang="en-US" sz="1800" baseline="-25000">
                  <a:solidFill>
                    <a:schemeClr val="tx1"/>
                  </a:solidFill>
                  <a:latin typeface="Times New Roman" panose="02020603050405020304" pitchFamily="18" charset="0"/>
                  <a:ea typeface="Calibri" panose="020F0502020204030204" pitchFamily="34" charset="0"/>
                  <a:cs typeface="Times New Roman" panose="02020603050405020304" pitchFamily="18" charset="0"/>
                </a:rPr>
                <a:t>0</a:t>
              </a:r>
              <a:r>
                <a:rPr kumimoji="0" lang="en-US" sz="1800" b="0" i="0" u="none" strike="noStrike" kern="0" cap="none" spc="0" normalizeH="0" baseline="0" noProof="0">
                  <a:ln>
                    <a:noFill/>
                  </a:ln>
                  <a:solidFill>
                    <a:schemeClr val="tx1"/>
                  </a:solidFill>
                  <a:effectLst/>
                  <a:uLnTx/>
                  <a:uFillTx/>
                  <a:latin typeface="Times New Roman" panose="02020603050405020304" pitchFamily="18" charset="0"/>
                  <a:ea typeface="Roboto"/>
                  <a:cs typeface="Times New Roman" panose="02020603050405020304" pitchFamily="18" charset="0"/>
                  <a:sym typeface="Roboto"/>
                </a:rPr>
                <a:t> * % thời gian hoàn thành</a:t>
              </a:r>
              <a:endParaRPr kumimoji="0" sz="1800" b="0" i="0" u="none" strike="noStrike" kern="0" cap="none" spc="0" normalizeH="0" baseline="30000" noProof="0">
                <a:ln>
                  <a:noFill/>
                </a:ln>
                <a:solidFill>
                  <a:schemeClr val="tx1"/>
                </a:solidFill>
                <a:effectLst/>
                <a:uLnTx/>
                <a:uFillTx/>
                <a:latin typeface="Times New Roman" panose="02020603050405020304" pitchFamily="18" charset="0"/>
                <a:ea typeface="Roboto"/>
                <a:cs typeface="Times New Roman" panose="02020603050405020304" pitchFamily="18" charset="0"/>
                <a:sym typeface="Roboto"/>
              </a:endParaRPr>
            </a:p>
          </p:txBody>
        </p:sp>
        <p:sp>
          <p:nvSpPr>
            <p:cNvPr id="597" name="Google Shape;597;p25"/>
            <p:cNvSpPr txBox="1"/>
            <p:nvPr/>
          </p:nvSpPr>
          <p:spPr>
            <a:xfrm>
              <a:off x="3687467" y="3382025"/>
              <a:ext cx="1713000" cy="490061"/>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800">
                  <a:solidFill>
                    <a:srgbClr val="FB569C"/>
                  </a:solidFill>
                  <a:latin typeface="Times New Roman" panose="02020603050405020304" pitchFamily="18" charset="0"/>
                  <a:ea typeface="Fira Sans Extra Condensed Medium"/>
                  <a:cs typeface="Times New Roman" panose="02020603050405020304" pitchFamily="18" charset="0"/>
                  <a:sym typeface="Fira Sans Extra Condensed Medium"/>
                </a:rPr>
                <a:t>Giá trị thu được (EV)</a:t>
              </a:r>
              <a:endParaRPr kumimoji="0" sz="1800" b="0" i="0" u="none" strike="noStrike" kern="0" cap="none" spc="0" normalizeH="0" baseline="0" noProof="0">
                <a:ln>
                  <a:noFill/>
                </a:ln>
                <a:solidFill>
                  <a:srgbClr val="FB569C"/>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grpSp>
        <p:nvGrpSpPr>
          <p:cNvPr id="599" name="Google Shape;599;p25"/>
          <p:cNvGrpSpPr/>
          <p:nvPr/>
        </p:nvGrpSpPr>
        <p:grpSpPr>
          <a:xfrm>
            <a:off x="6317348" y="1239850"/>
            <a:ext cx="3596451" cy="1553125"/>
            <a:chOff x="6317350" y="1239850"/>
            <a:chExt cx="2690789" cy="1553125"/>
          </a:xfrm>
        </p:grpSpPr>
        <p:sp>
          <p:nvSpPr>
            <p:cNvPr id="600" name="Google Shape;600;p25"/>
            <p:cNvSpPr/>
            <p:nvPr/>
          </p:nvSpPr>
          <p:spPr>
            <a:xfrm>
              <a:off x="6615425" y="1239850"/>
              <a:ext cx="1818356" cy="336900"/>
            </a:xfrm>
            <a:custGeom>
              <a:avLst/>
              <a:gdLst/>
              <a:ahLst/>
              <a:cxnLst/>
              <a:rect l="l" t="t" r="r" b="b"/>
              <a:pathLst>
                <a:path w="71950" h="13476" extrusionOk="0">
                  <a:moveTo>
                    <a:pt x="0" y="13476"/>
                  </a:moveTo>
                  <a:lnTo>
                    <a:pt x="13477" y="0"/>
                  </a:lnTo>
                  <a:lnTo>
                    <a:pt x="71950" y="0"/>
                  </a:lnTo>
                </a:path>
              </a:pathLst>
            </a:custGeom>
            <a:noFill/>
            <a:ln w="9525" cap="flat" cmpd="sng">
              <a:solidFill>
                <a:schemeClr val="accent6"/>
              </a:solidFill>
              <a:prstDash val="solid"/>
              <a:round/>
              <a:headEnd type="none" w="med" len="med"/>
              <a:tailEnd type="none" w="med" len="med"/>
            </a:ln>
          </p:spPr>
        </p:sp>
        <p:sp>
          <p:nvSpPr>
            <p:cNvPr id="601" name="Google Shape;601;p25"/>
            <p:cNvSpPr txBox="1"/>
            <p:nvPr/>
          </p:nvSpPr>
          <p:spPr>
            <a:xfrm>
              <a:off x="6317350" y="2038175"/>
              <a:ext cx="2690789" cy="7548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sp>
          <p:nvSpPr>
            <p:cNvPr id="602" name="Google Shape;602;p25"/>
            <p:cNvSpPr txBox="1"/>
            <p:nvPr/>
          </p:nvSpPr>
          <p:spPr>
            <a:xfrm>
              <a:off x="6848786" y="1370962"/>
              <a:ext cx="1583340" cy="2910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0" i="0" u="none" strike="noStrike" kern="0" cap="none" spc="0" normalizeH="0" baseline="0" noProof="0">
                  <a:ln>
                    <a:noFill/>
                  </a:ln>
                  <a:solidFill>
                    <a:srgbClr val="9C27B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Gi</a:t>
              </a:r>
              <a:r>
                <a:rPr lang="en" sz="1800">
                  <a:solidFill>
                    <a:srgbClr val="9C27B0"/>
                  </a:solidFill>
                  <a:latin typeface="Times New Roman" panose="02020603050405020304" pitchFamily="18" charset="0"/>
                  <a:ea typeface="Fira Sans Extra Condensed Medium"/>
                  <a:cs typeface="Times New Roman" panose="02020603050405020304" pitchFamily="18" charset="0"/>
                  <a:sym typeface="Fira Sans Extra Condensed Medium"/>
                </a:rPr>
                <a:t>á trị dự kiến (PV)</a:t>
              </a:r>
              <a:endParaRPr kumimoji="0" sz="1800" b="0" i="0" u="none" strike="noStrike" kern="0" cap="none" spc="0" normalizeH="0" baseline="0" noProof="0">
                <a:ln>
                  <a:noFill/>
                </a:ln>
                <a:solidFill>
                  <a:srgbClr val="9C27B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
        <p:nvSpPr>
          <p:cNvPr id="603" name="Google Shape;603;p25"/>
          <p:cNvSpPr/>
          <p:nvPr/>
        </p:nvSpPr>
        <p:spPr>
          <a:xfrm rot="2700000">
            <a:off x="2784838" y="1528063"/>
            <a:ext cx="865074" cy="865074"/>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04" name="Google Shape;604;p25"/>
          <p:cNvGrpSpPr/>
          <p:nvPr/>
        </p:nvGrpSpPr>
        <p:grpSpPr>
          <a:xfrm>
            <a:off x="0" y="1239850"/>
            <a:ext cx="9139541" cy="1488337"/>
            <a:chOff x="710225" y="1239850"/>
            <a:chExt cx="6572437" cy="1488337"/>
          </a:xfrm>
        </p:grpSpPr>
        <p:sp>
          <p:nvSpPr>
            <p:cNvPr id="605" name="Google Shape;605;p25"/>
            <p:cNvSpPr/>
            <p:nvPr/>
          </p:nvSpPr>
          <p:spPr>
            <a:xfrm flipH="1">
              <a:off x="710225" y="1239850"/>
              <a:ext cx="1818356" cy="336900"/>
            </a:xfrm>
            <a:custGeom>
              <a:avLst/>
              <a:gdLst/>
              <a:ahLst/>
              <a:cxnLst/>
              <a:rect l="l" t="t" r="r" b="b"/>
              <a:pathLst>
                <a:path w="71950" h="13476" extrusionOk="0">
                  <a:moveTo>
                    <a:pt x="0" y="13476"/>
                  </a:moveTo>
                  <a:lnTo>
                    <a:pt x="13477" y="0"/>
                  </a:lnTo>
                  <a:lnTo>
                    <a:pt x="71950" y="0"/>
                  </a:lnTo>
                </a:path>
              </a:pathLst>
            </a:custGeom>
            <a:noFill/>
            <a:ln w="9525" cap="flat" cmpd="sng">
              <a:solidFill>
                <a:schemeClr val="accent1"/>
              </a:solidFill>
              <a:prstDash val="solid"/>
              <a:round/>
              <a:headEnd type="none" w="med" len="med"/>
              <a:tailEnd type="none" w="med" len="med"/>
            </a:ln>
          </p:spPr>
        </p:sp>
        <p:sp>
          <p:nvSpPr>
            <p:cNvPr id="606" name="Google Shape;606;p25"/>
            <p:cNvSpPr txBox="1"/>
            <p:nvPr/>
          </p:nvSpPr>
          <p:spPr>
            <a:xfrm>
              <a:off x="770557" y="1955298"/>
              <a:ext cx="1743000" cy="7548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rPr>
                <a:t>AC(ACWP) = M * thời gian hoàn thành công việc</a:t>
              </a:r>
              <a:endParaRPr kumimoji="0"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sp>
          <p:nvSpPr>
            <p:cNvPr id="607" name="Google Shape;607;p25"/>
            <p:cNvSpPr txBox="1"/>
            <p:nvPr/>
          </p:nvSpPr>
          <p:spPr>
            <a:xfrm>
              <a:off x="710288" y="1421825"/>
              <a:ext cx="1807999" cy="2910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800">
                  <a:solidFill>
                    <a:srgbClr val="FBB831"/>
                  </a:solidFill>
                  <a:latin typeface="Times New Roman" panose="02020603050405020304" pitchFamily="18" charset="0"/>
                  <a:ea typeface="Fira Sans Extra Condensed Medium"/>
                  <a:cs typeface="Times New Roman" panose="02020603050405020304" pitchFamily="18" charset="0"/>
                  <a:sym typeface="Fira Sans Extra Condensed Medium"/>
                </a:rPr>
                <a:t>Chi phí thực tế (AC)</a:t>
              </a:r>
              <a:endParaRPr kumimoji="0" sz="1800" b="0" i="0" u="none" strike="noStrike" kern="0" cap="none" spc="0" normalizeH="0" baseline="0" noProof="0">
                <a:ln>
                  <a:noFill/>
                </a:ln>
                <a:solidFill>
                  <a:srgbClr val="FBB83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47" name="Google Shape;606;p25">
              <a:extLst>
                <a:ext uri="{FF2B5EF4-FFF2-40B4-BE49-F238E27FC236}">
                  <a16:creationId xmlns:a16="http://schemas.microsoft.com/office/drawing/2014/main" id="{E3F9A8E0-6AA9-41C4-997E-FECE10694DBE}"/>
                </a:ext>
              </a:extLst>
            </p:cNvPr>
            <p:cNvSpPr txBox="1"/>
            <p:nvPr/>
          </p:nvSpPr>
          <p:spPr>
            <a:xfrm>
              <a:off x="5539662" y="1973387"/>
              <a:ext cx="1743000" cy="7548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a:latin typeface="Times New Roman" panose="02020603050405020304" pitchFamily="18" charset="0"/>
                  <a:ea typeface="Roboto"/>
                  <a:cs typeface="Times New Roman" panose="02020603050405020304" pitchFamily="18" charset="0"/>
                  <a:sym typeface="Roboto"/>
                </a:rPr>
                <a:t>PV(BCWS)</a:t>
              </a:r>
              <a:r>
                <a:rPr kumimoji="0" lang="en-US"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rPr>
                <a:t> = M * thời gian dự kiến hoàn thành công việc</a:t>
              </a:r>
              <a:endParaRPr kumimoji="0"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grpSp>
      <p:sp>
        <p:nvSpPr>
          <p:cNvPr id="608" name="Google Shape;608;p25"/>
          <p:cNvSpPr/>
          <p:nvPr/>
        </p:nvSpPr>
        <p:spPr>
          <a:xfrm rot="2701683">
            <a:off x="3457999" y="2341495"/>
            <a:ext cx="866772" cy="866559"/>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09" name="Google Shape;609;p25"/>
          <p:cNvGrpSpPr/>
          <p:nvPr/>
        </p:nvGrpSpPr>
        <p:grpSpPr>
          <a:xfrm>
            <a:off x="0" y="2769800"/>
            <a:ext cx="3167264" cy="1746425"/>
            <a:chOff x="710288" y="2769800"/>
            <a:chExt cx="2455101" cy="1746425"/>
          </a:xfrm>
        </p:grpSpPr>
        <p:sp>
          <p:nvSpPr>
            <p:cNvPr id="610" name="Google Shape;610;p25"/>
            <p:cNvSpPr/>
            <p:nvPr/>
          </p:nvSpPr>
          <p:spPr>
            <a:xfrm>
              <a:off x="710800" y="2769800"/>
              <a:ext cx="2448125" cy="337125"/>
            </a:xfrm>
            <a:custGeom>
              <a:avLst/>
              <a:gdLst/>
              <a:ahLst/>
              <a:cxnLst/>
              <a:rect l="l" t="t" r="r" b="b"/>
              <a:pathLst>
                <a:path w="97925" h="13485" extrusionOk="0">
                  <a:moveTo>
                    <a:pt x="97925" y="0"/>
                  </a:moveTo>
                  <a:lnTo>
                    <a:pt x="84301" y="13476"/>
                  </a:lnTo>
                  <a:lnTo>
                    <a:pt x="0" y="13485"/>
                  </a:lnTo>
                </a:path>
              </a:pathLst>
            </a:custGeom>
            <a:noFill/>
            <a:ln w="9525" cap="flat" cmpd="sng">
              <a:solidFill>
                <a:schemeClr val="accent2"/>
              </a:solidFill>
              <a:prstDash val="solid"/>
              <a:round/>
              <a:headEnd type="none" w="med" len="med"/>
              <a:tailEnd type="none" w="med" len="med"/>
            </a:ln>
          </p:spPr>
        </p:sp>
        <p:sp>
          <p:nvSpPr>
            <p:cNvPr id="611" name="Google Shape;611;p25"/>
            <p:cNvSpPr txBox="1"/>
            <p:nvPr/>
          </p:nvSpPr>
          <p:spPr>
            <a:xfrm>
              <a:off x="892365" y="3761425"/>
              <a:ext cx="2273024" cy="7548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 sz="1800">
                  <a:latin typeface="Times New Roman" panose="02020603050405020304" pitchFamily="18" charset="0"/>
                  <a:ea typeface="Roboto"/>
                  <a:cs typeface="Times New Roman" panose="02020603050405020304" pitchFamily="18" charset="0"/>
                  <a:sym typeface="Roboto"/>
                </a:rPr>
                <a:t>M là số tiền làm việc / giờ</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a:solidFill>
                    <a:schemeClr val="tx1"/>
                  </a:solidFill>
                  <a:latin typeface="Times New Roman" panose="02020603050405020304" pitchFamily="18" charset="0"/>
                  <a:ea typeface="Roboto"/>
                  <a:cs typeface="Times New Roman" panose="02020603050405020304" pitchFamily="18" charset="0"/>
                </a:rPr>
                <a:t>M</a:t>
              </a:r>
              <a:r>
                <a:rPr lang="en-US" sz="1800" baseline="-25000">
                  <a:solidFill>
                    <a:schemeClr val="tx1"/>
                  </a:solidFill>
                  <a:latin typeface="Times New Roman" panose="02020603050405020304" pitchFamily="18" charset="0"/>
                  <a:ea typeface="Calibri" panose="020F0502020204030204" pitchFamily="34" charset="0"/>
                  <a:cs typeface="Times New Roman" panose="02020603050405020304" pitchFamily="18" charset="0"/>
                </a:rPr>
                <a:t>0</a:t>
              </a:r>
              <a:r>
                <a:rPr lang="en-US" sz="1800">
                  <a:latin typeface="Times New Roman" panose="02020603050405020304" pitchFamily="18" charset="0"/>
                  <a:ea typeface="Roboto"/>
                  <a:cs typeface="Times New Roman" panose="02020603050405020304" pitchFamily="18" charset="0"/>
                  <a:sym typeface="Roboto"/>
                </a:rPr>
                <a:t> là số tiền thực công việc</a:t>
              </a:r>
              <a:endParaRPr lang="en-US" sz="1800" baseline="-2500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612" name="Google Shape;612;p25"/>
            <p:cNvSpPr txBox="1"/>
            <p:nvPr/>
          </p:nvSpPr>
          <p:spPr>
            <a:xfrm>
              <a:off x="710288" y="3288675"/>
              <a:ext cx="1471500" cy="2910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700" b="0" i="0" u="none" strike="noStrike" kern="0" cap="none" spc="0" normalizeH="0" baseline="0" noProof="0">
                <a:ln>
                  <a:noFill/>
                </a:ln>
                <a:solidFill>
                  <a:srgbClr val="FB8569"/>
                </a:solidFill>
                <a:effectLst/>
                <a:uLnTx/>
                <a:uFillTx/>
                <a:latin typeface="Fira Sans Extra Condensed Medium"/>
                <a:ea typeface="Fira Sans Extra Condensed Medium"/>
                <a:cs typeface="Fira Sans Extra Condensed Medium"/>
                <a:sym typeface="Fira Sans Extra Condensed Medium"/>
              </a:endParaRPr>
            </a:p>
          </p:txBody>
        </p:sp>
      </p:grpSp>
      <p:sp>
        <p:nvSpPr>
          <p:cNvPr id="613" name="Google Shape;613;p25"/>
          <p:cNvSpPr/>
          <p:nvPr/>
        </p:nvSpPr>
        <p:spPr>
          <a:xfrm rot="2700000">
            <a:off x="4806317" y="2341265"/>
            <a:ext cx="866771" cy="866771"/>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14" name="Google Shape;614;p25"/>
          <p:cNvGrpSpPr/>
          <p:nvPr/>
        </p:nvGrpSpPr>
        <p:grpSpPr>
          <a:xfrm>
            <a:off x="5974100" y="2769800"/>
            <a:ext cx="3169810" cy="1533275"/>
            <a:chOff x="5974100" y="2769800"/>
            <a:chExt cx="2461475" cy="1533275"/>
          </a:xfrm>
        </p:grpSpPr>
        <p:sp>
          <p:nvSpPr>
            <p:cNvPr id="615" name="Google Shape;615;p25"/>
            <p:cNvSpPr/>
            <p:nvPr/>
          </p:nvSpPr>
          <p:spPr>
            <a:xfrm>
              <a:off x="5974100" y="2769800"/>
              <a:ext cx="2461475" cy="337125"/>
            </a:xfrm>
            <a:custGeom>
              <a:avLst/>
              <a:gdLst/>
              <a:ahLst/>
              <a:cxnLst/>
              <a:rect l="l" t="t" r="r" b="b"/>
              <a:pathLst>
                <a:path w="98459" h="13485" extrusionOk="0">
                  <a:moveTo>
                    <a:pt x="0" y="0"/>
                  </a:moveTo>
                  <a:lnTo>
                    <a:pt x="13624" y="13476"/>
                  </a:lnTo>
                  <a:lnTo>
                    <a:pt x="98459" y="13485"/>
                  </a:lnTo>
                </a:path>
              </a:pathLst>
            </a:custGeom>
            <a:noFill/>
            <a:ln w="9525" cap="flat" cmpd="sng">
              <a:solidFill>
                <a:schemeClr val="accent4"/>
              </a:solidFill>
              <a:prstDash val="solid"/>
              <a:round/>
              <a:headEnd type="none" w="med" len="med"/>
              <a:tailEnd type="none" w="med" len="med"/>
            </a:ln>
          </p:spPr>
        </p:sp>
        <p:sp>
          <p:nvSpPr>
            <p:cNvPr id="616" name="Google Shape;616;p25"/>
            <p:cNvSpPr txBox="1"/>
            <p:nvPr/>
          </p:nvSpPr>
          <p:spPr>
            <a:xfrm>
              <a:off x="6690700" y="3548275"/>
              <a:ext cx="1743000" cy="7548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617" name="Google Shape;617;p25"/>
            <p:cNvSpPr txBox="1"/>
            <p:nvPr/>
          </p:nvSpPr>
          <p:spPr>
            <a:xfrm>
              <a:off x="6962200" y="3288675"/>
              <a:ext cx="1471500" cy="291000"/>
            </a:xfrm>
            <a:prstGeom prst="rect">
              <a:avLst/>
            </a:prstGeom>
            <a:noFill/>
            <a:ln>
              <a:noFill/>
            </a:ln>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endParaRPr kumimoji="0" sz="1700" b="0" i="0" u="none" strike="noStrike" kern="0" cap="none" spc="0" normalizeH="0" baseline="0" noProof="0">
                <a:ln>
                  <a:noFill/>
                </a:ln>
                <a:solidFill>
                  <a:srgbClr val="E850E0"/>
                </a:solidFill>
                <a:effectLst/>
                <a:uLnTx/>
                <a:uFillTx/>
                <a:latin typeface="Fira Sans Extra Condensed Medium"/>
                <a:ea typeface="Fira Sans Extra Condensed Medium"/>
                <a:cs typeface="Fira Sans Extra Condensed Medium"/>
                <a:sym typeface="Fira Sans Extra Condensed Medium"/>
              </a:endParaRPr>
            </a:p>
          </p:txBody>
        </p:sp>
      </p:grpSp>
      <p:grpSp>
        <p:nvGrpSpPr>
          <p:cNvPr id="618" name="Google Shape;618;p25"/>
          <p:cNvGrpSpPr/>
          <p:nvPr/>
        </p:nvGrpSpPr>
        <p:grpSpPr>
          <a:xfrm>
            <a:off x="4392857" y="1781457"/>
            <a:ext cx="358285" cy="358285"/>
            <a:chOff x="5660400" y="238125"/>
            <a:chExt cx="481825" cy="481825"/>
          </a:xfrm>
        </p:grpSpPr>
        <p:sp>
          <p:nvSpPr>
            <p:cNvPr id="619" name="Google Shape;619;p25"/>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620" name="Google Shape;620;p25"/>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621" name="Google Shape;621;p25"/>
          <p:cNvSpPr/>
          <p:nvPr/>
        </p:nvSpPr>
        <p:spPr>
          <a:xfrm>
            <a:off x="3057798" y="1781457"/>
            <a:ext cx="319153" cy="358285"/>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622" name="Google Shape;622;p25"/>
          <p:cNvGrpSpPr/>
          <p:nvPr/>
        </p:nvGrpSpPr>
        <p:grpSpPr>
          <a:xfrm>
            <a:off x="3712242" y="2595380"/>
            <a:ext cx="358285" cy="358285"/>
            <a:chOff x="900750" y="1436075"/>
            <a:chExt cx="481825" cy="481825"/>
          </a:xfrm>
        </p:grpSpPr>
        <p:sp>
          <p:nvSpPr>
            <p:cNvPr id="623" name="Google Shape;623;p25"/>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624" name="Google Shape;624;p25"/>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625" name="Google Shape;625;p25"/>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626" name="Google Shape;626;p25"/>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627" name="Google Shape;627;p25"/>
          <p:cNvGrpSpPr/>
          <p:nvPr/>
        </p:nvGrpSpPr>
        <p:grpSpPr>
          <a:xfrm>
            <a:off x="5060505" y="2595380"/>
            <a:ext cx="358397" cy="358285"/>
            <a:chOff x="5642475" y="1435075"/>
            <a:chExt cx="481975" cy="481825"/>
          </a:xfrm>
        </p:grpSpPr>
        <p:sp>
          <p:nvSpPr>
            <p:cNvPr id="628" name="Google Shape;628;p2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629" name="Google Shape;629;p2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630" name="Google Shape;630;p2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631" name="Google Shape;631;p25"/>
          <p:cNvGrpSpPr/>
          <p:nvPr/>
        </p:nvGrpSpPr>
        <p:grpSpPr>
          <a:xfrm>
            <a:off x="5767059" y="1781457"/>
            <a:ext cx="293908" cy="358285"/>
            <a:chOff x="3907325" y="2620775"/>
            <a:chExt cx="395250" cy="481825"/>
          </a:xfrm>
        </p:grpSpPr>
        <p:sp>
          <p:nvSpPr>
            <p:cNvPr id="632" name="Google Shape;632;p25"/>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633" name="Google Shape;633;p25"/>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634" name="Google Shape;634;p25"/>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635" name="Google Shape;635;p25"/>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Tree>
    <p:extLst>
      <p:ext uri="{BB962C8B-B14F-4D97-AF65-F5344CB8AC3E}">
        <p14:creationId xmlns:p14="http://schemas.microsoft.com/office/powerpoint/2010/main" val="33701665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5C89A-1D67-4B42-B843-EACE83C2532C}"/>
              </a:ext>
            </a:extLst>
          </p:cNvPr>
          <p:cNvSpPr>
            <a:spLocks noGrp="1"/>
          </p:cNvSpPr>
          <p:nvPr>
            <p:ph type="title"/>
          </p:nvPr>
        </p:nvSpPr>
        <p:spPr/>
        <p:txBody>
          <a:bodyPr/>
          <a:lstStyle/>
          <a:p>
            <a:r>
              <a:rPr lang="en-US" b="1">
                <a:latin typeface="Times New Roman" panose="02020603050405020304" pitchFamily="18" charset="0"/>
                <a:cs typeface="Times New Roman" panose="02020603050405020304" pitchFamily="18" charset="0"/>
              </a:rPr>
              <a:t>Các Công Thức Tính Trong EVM</a:t>
            </a:r>
          </a:p>
        </p:txBody>
      </p:sp>
      <p:graphicFrame>
        <p:nvGraphicFramePr>
          <p:cNvPr id="3" name="Table 3">
            <a:extLst>
              <a:ext uri="{FF2B5EF4-FFF2-40B4-BE49-F238E27FC236}">
                <a16:creationId xmlns:a16="http://schemas.microsoft.com/office/drawing/2014/main" id="{8FEA503F-0589-4D25-817F-7553A5C74969}"/>
              </a:ext>
            </a:extLst>
          </p:cNvPr>
          <p:cNvGraphicFramePr>
            <a:graphicFrameLocks noGrp="1"/>
          </p:cNvGraphicFramePr>
          <p:nvPr>
            <p:extLst>
              <p:ext uri="{D42A27DB-BD31-4B8C-83A1-F6EECF244321}">
                <p14:modId xmlns:p14="http://schemas.microsoft.com/office/powerpoint/2010/main" val="3861198273"/>
              </p:ext>
            </p:extLst>
          </p:nvPr>
        </p:nvGraphicFramePr>
        <p:xfrm>
          <a:off x="302317" y="1115190"/>
          <a:ext cx="8539366" cy="3946782"/>
        </p:xfrm>
        <a:graphic>
          <a:graphicData uri="http://schemas.openxmlformats.org/drawingml/2006/table">
            <a:tbl>
              <a:tblPr firstRow="1" bandRow="1">
                <a:tableStyleId>{5940675A-B579-460E-94D1-54222C63F5DA}</a:tableStyleId>
              </a:tblPr>
              <a:tblGrid>
                <a:gridCol w="4724111">
                  <a:extLst>
                    <a:ext uri="{9D8B030D-6E8A-4147-A177-3AD203B41FA5}">
                      <a16:colId xmlns:a16="http://schemas.microsoft.com/office/drawing/2014/main" val="834243630"/>
                    </a:ext>
                  </a:extLst>
                </a:gridCol>
                <a:gridCol w="3815255">
                  <a:extLst>
                    <a:ext uri="{9D8B030D-6E8A-4147-A177-3AD203B41FA5}">
                      <a16:colId xmlns:a16="http://schemas.microsoft.com/office/drawing/2014/main" val="1929722913"/>
                    </a:ext>
                  </a:extLst>
                </a:gridCol>
              </a:tblGrid>
              <a:tr h="462154">
                <a:tc>
                  <a:txBody>
                    <a:bodyPr/>
                    <a:lstStyle/>
                    <a:p>
                      <a:pPr algn="ctr"/>
                      <a:r>
                        <a:rPr lang="en-US" sz="1800" b="1">
                          <a:latin typeface="Times New Roman" panose="02020603050405020304" pitchFamily="18" charset="0"/>
                          <a:cs typeface="Times New Roman" panose="02020603050405020304" pitchFamily="18" charset="0"/>
                        </a:rPr>
                        <a:t>Khái Niệm</a:t>
                      </a:r>
                    </a:p>
                  </a:txBody>
                  <a:tcPr/>
                </a:tc>
                <a:tc>
                  <a:txBody>
                    <a:bodyPr/>
                    <a:lstStyle/>
                    <a:p>
                      <a:pPr algn="ctr"/>
                      <a:r>
                        <a:rPr lang="en-US" sz="1800" b="1">
                          <a:latin typeface="Times New Roman" panose="02020603050405020304" pitchFamily="18" charset="0"/>
                          <a:cs typeface="Times New Roman" panose="02020603050405020304" pitchFamily="18" charset="0"/>
                        </a:rPr>
                        <a:t>Công Thức</a:t>
                      </a:r>
                    </a:p>
                  </a:txBody>
                  <a:tcPr/>
                </a:tc>
                <a:extLst>
                  <a:ext uri="{0D108BD9-81ED-4DB2-BD59-A6C34878D82A}">
                    <a16:rowId xmlns:a16="http://schemas.microsoft.com/office/drawing/2014/main" val="506967098"/>
                  </a:ext>
                </a:extLst>
              </a:tr>
              <a:tr h="462154">
                <a:tc>
                  <a:txBody>
                    <a:bodyPr/>
                    <a:lstStyle/>
                    <a:p>
                      <a:r>
                        <a:rPr lang="en-US" sz="1800">
                          <a:latin typeface="Times New Roman" panose="02020603050405020304" pitchFamily="18" charset="0"/>
                          <a:cs typeface="Times New Roman" panose="02020603050405020304" pitchFamily="18" charset="0"/>
                        </a:rPr>
                        <a:t>Chi phí phát sinh ( </a:t>
                      </a:r>
                      <a:r>
                        <a:rPr lang="en-US" sz="1800" b="1">
                          <a:latin typeface="Times New Roman" panose="02020603050405020304" pitchFamily="18" charset="0"/>
                          <a:cs typeface="Times New Roman" panose="02020603050405020304" pitchFamily="18" charset="0"/>
                        </a:rPr>
                        <a:t>CV</a:t>
                      </a:r>
                      <a:r>
                        <a:rPr lang="en-US" sz="1800">
                          <a:latin typeface="Times New Roman" panose="02020603050405020304" pitchFamily="18" charset="0"/>
                          <a:cs typeface="Times New Roman" panose="02020603050405020304" pitchFamily="18" charset="0"/>
                        </a:rPr>
                        <a:t> = </a:t>
                      </a:r>
                      <a:r>
                        <a:rPr lang="en-US" sz="1800" b="1">
                          <a:latin typeface="Times New Roman" panose="02020603050405020304" pitchFamily="18" charset="0"/>
                          <a:cs typeface="Times New Roman" panose="02020603050405020304" pitchFamily="18" charset="0"/>
                        </a:rPr>
                        <a:t>C</a:t>
                      </a:r>
                      <a:r>
                        <a:rPr lang="en-US" sz="1800">
                          <a:latin typeface="Times New Roman" panose="02020603050405020304" pitchFamily="18" charset="0"/>
                          <a:cs typeface="Times New Roman" panose="02020603050405020304" pitchFamily="18" charset="0"/>
                        </a:rPr>
                        <a:t>ost </a:t>
                      </a:r>
                      <a:r>
                        <a:rPr lang="en-US" sz="1800" b="1">
                          <a:latin typeface="Times New Roman" panose="02020603050405020304" pitchFamily="18" charset="0"/>
                          <a:cs typeface="Times New Roman" panose="02020603050405020304" pitchFamily="18" charset="0"/>
                        </a:rPr>
                        <a:t>V</a:t>
                      </a:r>
                      <a:r>
                        <a:rPr lang="en-US" sz="1800">
                          <a:latin typeface="Times New Roman" panose="02020603050405020304" pitchFamily="18" charset="0"/>
                          <a:cs typeface="Times New Roman" panose="02020603050405020304" pitchFamily="18" charset="0"/>
                        </a:rPr>
                        <a:t>ariance )</a:t>
                      </a:r>
                    </a:p>
                  </a:txBody>
                  <a:tcPr/>
                </a:tc>
                <a:tc>
                  <a:txBody>
                    <a:bodyPr/>
                    <a:lstStyle/>
                    <a:p>
                      <a:r>
                        <a:rPr lang="en-US" sz="1800">
                          <a:latin typeface="Times New Roman" panose="02020603050405020304" pitchFamily="18" charset="0"/>
                          <a:cs typeface="Times New Roman" panose="02020603050405020304" pitchFamily="18" charset="0"/>
                        </a:rPr>
                        <a:t>CV = EV – AC</a:t>
                      </a:r>
                    </a:p>
                  </a:txBody>
                  <a:tcPr/>
                </a:tc>
                <a:extLst>
                  <a:ext uri="{0D108BD9-81ED-4DB2-BD59-A6C34878D82A}">
                    <a16:rowId xmlns:a16="http://schemas.microsoft.com/office/drawing/2014/main" val="2743496602"/>
                  </a:ext>
                </a:extLst>
              </a:tr>
              <a:tr h="462154">
                <a:tc>
                  <a:txBody>
                    <a:bodyPr/>
                    <a:lstStyle/>
                    <a:p>
                      <a:r>
                        <a:rPr lang="en-US" sz="1800">
                          <a:latin typeface="Times New Roman" panose="02020603050405020304" pitchFamily="18" charset="0"/>
                          <a:cs typeface="Times New Roman" panose="02020603050405020304" pitchFamily="18" charset="0"/>
                        </a:rPr>
                        <a:t>Biến động lịch ( </a:t>
                      </a:r>
                      <a:r>
                        <a:rPr lang="en-US" sz="1800" b="1">
                          <a:latin typeface="Times New Roman" panose="02020603050405020304" pitchFamily="18" charset="0"/>
                          <a:cs typeface="Times New Roman" panose="02020603050405020304" pitchFamily="18" charset="0"/>
                        </a:rPr>
                        <a:t>SV</a:t>
                      </a:r>
                      <a:r>
                        <a:rPr lang="en-US" sz="1800">
                          <a:latin typeface="Times New Roman" panose="02020603050405020304" pitchFamily="18" charset="0"/>
                          <a:cs typeface="Times New Roman" panose="02020603050405020304" pitchFamily="18" charset="0"/>
                        </a:rPr>
                        <a:t> = </a:t>
                      </a:r>
                      <a:r>
                        <a:rPr lang="en-US" sz="1800" b="1">
                          <a:latin typeface="Times New Roman" panose="02020603050405020304" pitchFamily="18" charset="0"/>
                          <a:cs typeface="Times New Roman" panose="02020603050405020304" pitchFamily="18" charset="0"/>
                        </a:rPr>
                        <a:t>S</a:t>
                      </a:r>
                      <a:r>
                        <a:rPr lang="en-US" sz="1800">
                          <a:latin typeface="Times New Roman" panose="02020603050405020304" pitchFamily="18" charset="0"/>
                          <a:cs typeface="Times New Roman" panose="02020603050405020304" pitchFamily="18" charset="0"/>
                        </a:rPr>
                        <a:t>chedule </a:t>
                      </a:r>
                      <a:r>
                        <a:rPr lang="en-US" sz="1800" b="1">
                          <a:latin typeface="Times New Roman" panose="02020603050405020304" pitchFamily="18" charset="0"/>
                          <a:cs typeface="Times New Roman" panose="02020603050405020304" pitchFamily="18" charset="0"/>
                        </a:rPr>
                        <a:t>V</a:t>
                      </a:r>
                      <a:r>
                        <a:rPr lang="en-US" sz="1800">
                          <a:latin typeface="Times New Roman" panose="02020603050405020304" pitchFamily="18" charset="0"/>
                          <a:cs typeface="Times New Roman" panose="02020603050405020304" pitchFamily="18" charset="0"/>
                        </a:rPr>
                        <a:t>ariance )</a:t>
                      </a:r>
                    </a:p>
                  </a:txBody>
                  <a:tcPr/>
                </a:tc>
                <a:tc>
                  <a:txBody>
                    <a:bodyPr/>
                    <a:lstStyle/>
                    <a:p>
                      <a:r>
                        <a:rPr lang="en-US" sz="1800">
                          <a:latin typeface="Times New Roman" panose="02020603050405020304" pitchFamily="18" charset="0"/>
                          <a:cs typeface="Times New Roman" panose="02020603050405020304" pitchFamily="18" charset="0"/>
                        </a:rPr>
                        <a:t>SV = EV - PV</a:t>
                      </a:r>
                    </a:p>
                  </a:txBody>
                  <a:tcPr/>
                </a:tc>
                <a:extLst>
                  <a:ext uri="{0D108BD9-81ED-4DB2-BD59-A6C34878D82A}">
                    <a16:rowId xmlns:a16="http://schemas.microsoft.com/office/drawing/2014/main" val="2789335334"/>
                  </a:ext>
                </a:extLst>
              </a:tr>
              <a:tr h="462154">
                <a:tc>
                  <a:txBody>
                    <a:bodyPr/>
                    <a:lstStyle/>
                    <a:p>
                      <a:r>
                        <a:rPr lang="en-US" sz="1800">
                          <a:latin typeface="Times New Roman" panose="02020603050405020304" pitchFamily="18" charset="0"/>
                          <a:cs typeface="Times New Roman" panose="02020603050405020304" pitchFamily="18" charset="0"/>
                        </a:rPr>
                        <a:t>Chỉ số thực hiện chi phí ( </a:t>
                      </a:r>
                      <a:r>
                        <a:rPr lang="en-US" sz="1800" b="1">
                          <a:latin typeface="Times New Roman" panose="02020603050405020304" pitchFamily="18" charset="0"/>
                          <a:cs typeface="Times New Roman" panose="02020603050405020304" pitchFamily="18" charset="0"/>
                        </a:rPr>
                        <a:t>CPI</a:t>
                      </a:r>
                      <a:r>
                        <a:rPr lang="en-US" sz="1800">
                          <a:latin typeface="Times New Roman" panose="02020603050405020304" pitchFamily="18" charset="0"/>
                          <a:cs typeface="Times New Roman" panose="02020603050405020304" pitchFamily="18" charset="0"/>
                        </a:rPr>
                        <a:t> = </a:t>
                      </a:r>
                      <a:r>
                        <a:rPr lang="en-US" sz="1800" b="1">
                          <a:latin typeface="Times New Roman" panose="02020603050405020304" pitchFamily="18" charset="0"/>
                          <a:cs typeface="Times New Roman" panose="02020603050405020304" pitchFamily="18" charset="0"/>
                        </a:rPr>
                        <a:t>C</a:t>
                      </a:r>
                      <a:r>
                        <a:rPr lang="en-US" sz="1800">
                          <a:latin typeface="Times New Roman" panose="02020603050405020304" pitchFamily="18" charset="0"/>
                          <a:cs typeface="Times New Roman" panose="02020603050405020304" pitchFamily="18" charset="0"/>
                        </a:rPr>
                        <a:t>ost </a:t>
                      </a:r>
                      <a:r>
                        <a:rPr lang="en-US" sz="1800" b="1">
                          <a:latin typeface="Times New Roman" panose="02020603050405020304" pitchFamily="18" charset="0"/>
                          <a:cs typeface="Times New Roman" panose="02020603050405020304" pitchFamily="18" charset="0"/>
                        </a:rPr>
                        <a:t>P</a:t>
                      </a:r>
                      <a:r>
                        <a:rPr lang="en-US" sz="1800">
                          <a:latin typeface="Times New Roman" panose="02020603050405020304" pitchFamily="18" charset="0"/>
                          <a:cs typeface="Times New Roman" panose="02020603050405020304" pitchFamily="18" charset="0"/>
                        </a:rPr>
                        <a:t>erformance </a:t>
                      </a:r>
                      <a:r>
                        <a:rPr lang="en-US" sz="1800" b="1">
                          <a:latin typeface="Times New Roman" panose="02020603050405020304" pitchFamily="18" charset="0"/>
                          <a:cs typeface="Times New Roman" panose="02020603050405020304" pitchFamily="18" charset="0"/>
                        </a:rPr>
                        <a:t>I</a:t>
                      </a:r>
                      <a:r>
                        <a:rPr lang="en-US" sz="1800">
                          <a:latin typeface="Times New Roman" panose="02020603050405020304" pitchFamily="18" charset="0"/>
                          <a:cs typeface="Times New Roman" panose="02020603050405020304" pitchFamily="18" charset="0"/>
                        </a:rPr>
                        <a:t>ndex )</a:t>
                      </a:r>
                    </a:p>
                  </a:txBody>
                  <a:tcPr/>
                </a:tc>
                <a:tc>
                  <a:txBody>
                    <a:bodyPr/>
                    <a:lstStyle/>
                    <a:p>
                      <a:r>
                        <a:rPr lang="en-US" sz="1800">
                          <a:latin typeface="Times New Roman" panose="02020603050405020304" pitchFamily="18" charset="0"/>
                          <a:cs typeface="Times New Roman" panose="02020603050405020304" pitchFamily="18" charset="0"/>
                        </a:rPr>
                        <a:t>CPI = EV/AC</a:t>
                      </a:r>
                    </a:p>
                  </a:txBody>
                  <a:tcPr/>
                </a:tc>
                <a:extLst>
                  <a:ext uri="{0D108BD9-81ED-4DB2-BD59-A6C34878D82A}">
                    <a16:rowId xmlns:a16="http://schemas.microsoft.com/office/drawing/2014/main" val="2485414988"/>
                  </a:ext>
                </a:extLst>
              </a:tr>
              <a:tr h="462154">
                <a:tc>
                  <a:txBody>
                    <a:bodyPr/>
                    <a:lstStyle/>
                    <a:p>
                      <a:r>
                        <a:rPr lang="en-US" sz="1800">
                          <a:latin typeface="Times New Roman" panose="02020603050405020304" pitchFamily="18" charset="0"/>
                          <a:cs typeface="Times New Roman" panose="02020603050405020304" pitchFamily="18" charset="0"/>
                        </a:rPr>
                        <a:t>Chỉ số thực hiện lịch  ( </a:t>
                      </a:r>
                      <a:r>
                        <a:rPr lang="en-US" sz="1800" b="1">
                          <a:latin typeface="Times New Roman" panose="02020603050405020304" pitchFamily="18" charset="0"/>
                          <a:cs typeface="Times New Roman" panose="02020603050405020304" pitchFamily="18" charset="0"/>
                        </a:rPr>
                        <a:t>SPI </a:t>
                      </a:r>
                      <a:r>
                        <a:rPr lang="en-US" sz="1800">
                          <a:latin typeface="Times New Roman" panose="02020603050405020304" pitchFamily="18" charset="0"/>
                          <a:cs typeface="Times New Roman" panose="02020603050405020304" pitchFamily="18" charset="0"/>
                        </a:rPr>
                        <a:t>= </a:t>
                      </a:r>
                      <a:r>
                        <a:rPr lang="en-US" sz="1800" b="1">
                          <a:latin typeface="Times New Roman" panose="02020603050405020304" pitchFamily="18" charset="0"/>
                          <a:cs typeface="Times New Roman" panose="02020603050405020304" pitchFamily="18" charset="0"/>
                        </a:rPr>
                        <a:t>S</a:t>
                      </a:r>
                      <a:r>
                        <a:rPr lang="en-US" sz="1800">
                          <a:latin typeface="Times New Roman" panose="02020603050405020304" pitchFamily="18" charset="0"/>
                          <a:cs typeface="Times New Roman" panose="02020603050405020304" pitchFamily="18" charset="0"/>
                        </a:rPr>
                        <a:t>chedele </a:t>
                      </a:r>
                      <a:r>
                        <a:rPr lang="en-US" sz="1800" b="1">
                          <a:latin typeface="Times New Roman" panose="02020603050405020304" pitchFamily="18" charset="0"/>
                          <a:cs typeface="Times New Roman" panose="02020603050405020304" pitchFamily="18" charset="0"/>
                        </a:rPr>
                        <a:t>P</a:t>
                      </a:r>
                      <a:r>
                        <a:rPr lang="en-US" sz="1800">
                          <a:latin typeface="Times New Roman" panose="02020603050405020304" pitchFamily="18" charset="0"/>
                          <a:cs typeface="Times New Roman" panose="02020603050405020304" pitchFamily="18" charset="0"/>
                        </a:rPr>
                        <a:t>erformance </a:t>
                      </a:r>
                      <a:r>
                        <a:rPr lang="en-US" sz="1800" b="1">
                          <a:latin typeface="Times New Roman" panose="02020603050405020304" pitchFamily="18" charset="0"/>
                          <a:cs typeface="Times New Roman" panose="02020603050405020304" pitchFamily="18" charset="0"/>
                        </a:rPr>
                        <a:t>I</a:t>
                      </a:r>
                      <a:r>
                        <a:rPr lang="en-US" sz="1800">
                          <a:latin typeface="Times New Roman" panose="02020603050405020304" pitchFamily="18" charset="0"/>
                          <a:cs typeface="Times New Roman" panose="02020603050405020304" pitchFamily="18" charset="0"/>
                        </a:rPr>
                        <a:t>ndex) </a:t>
                      </a:r>
                    </a:p>
                  </a:txBody>
                  <a:tcPr/>
                </a:tc>
                <a:tc>
                  <a:txBody>
                    <a:bodyPr/>
                    <a:lstStyle/>
                    <a:p>
                      <a:r>
                        <a:rPr lang="en-US" sz="1800">
                          <a:latin typeface="Times New Roman" panose="02020603050405020304" pitchFamily="18" charset="0"/>
                          <a:cs typeface="Times New Roman" panose="02020603050405020304" pitchFamily="18" charset="0"/>
                        </a:rPr>
                        <a:t>SPI = EV/PV </a:t>
                      </a:r>
                    </a:p>
                  </a:txBody>
                  <a:tcPr/>
                </a:tc>
                <a:extLst>
                  <a:ext uri="{0D108BD9-81ED-4DB2-BD59-A6C34878D82A}">
                    <a16:rowId xmlns:a16="http://schemas.microsoft.com/office/drawing/2014/main" val="2778851466"/>
                  </a:ext>
                </a:extLst>
              </a:tr>
              <a:tr h="462154">
                <a:tc>
                  <a:txBody>
                    <a:bodyPr/>
                    <a:lstStyle/>
                    <a:p>
                      <a:r>
                        <a:rPr lang="vi-VN" sz="1800">
                          <a:latin typeface="Times New Roman" panose="02020603050405020304" pitchFamily="18" charset="0"/>
                          <a:cs typeface="Times New Roman" panose="02020603050405020304" pitchFamily="18" charset="0"/>
                        </a:rPr>
                        <a:t>Ước tính tại thời điểm hoàn tất (</a:t>
                      </a:r>
                      <a:r>
                        <a:rPr lang="en-US" sz="1800">
                          <a:latin typeface="Times New Roman" panose="02020603050405020304" pitchFamily="18" charset="0"/>
                          <a:cs typeface="Times New Roman" panose="02020603050405020304" pitchFamily="18" charset="0"/>
                        </a:rPr>
                        <a:t> </a:t>
                      </a:r>
                      <a:r>
                        <a:rPr lang="vi-VN" sz="1800" b="1">
                          <a:latin typeface="Times New Roman" panose="02020603050405020304" pitchFamily="18" charset="0"/>
                          <a:cs typeface="Times New Roman" panose="02020603050405020304" pitchFamily="18" charset="0"/>
                        </a:rPr>
                        <a:t>EAC</a:t>
                      </a:r>
                      <a:r>
                        <a:rPr lang="en-US" sz="1800">
                          <a:latin typeface="Times New Roman" panose="02020603050405020304" pitchFamily="18" charset="0"/>
                          <a:cs typeface="Times New Roman" panose="02020603050405020304" pitchFamily="18" charset="0"/>
                        </a:rPr>
                        <a:t> </a:t>
                      </a:r>
                      <a:r>
                        <a:rPr lang="vi-VN" sz="1800">
                          <a:latin typeface="Times New Roman" panose="02020603050405020304" pitchFamily="18" charset="0"/>
                          <a:cs typeface="Times New Roman" panose="02020603050405020304" pitchFamily="18" charset="0"/>
                        </a:rPr>
                        <a:t>=</a:t>
                      </a:r>
                      <a:r>
                        <a:rPr lang="en-US" sz="1800">
                          <a:latin typeface="Times New Roman" panose="02020603050405020304" pitchFamily="18" charset="0"/>
                          <a:cs typeface="Times New Roman" panose="02020603050405020304" pitchFamily="18" charset="0"/>
                        </a:rPr>
                        <a:t> </a:t>
                      </a:r>
                      <a:r>
                        <a:rPr lang="vi-VN" sz="1800" b="1">
                          <a:latin typeface="Times New Roman" panose="02020603050405020304" pitchFamily="18" charset="0"/>
                          <a:cs typeface="Times New Roman" panose="02020603050405020304" pitchFamily="18" charset="0"/>
                        </a:rPr>
                        <a:t>E</a:t>
                      </a:r>
                      <a:r>
                        <a:rPr lang="vi-VN" sz="1800">
                          <a:latin typeface="Times New Roman" panose="02020603050405020304" pitchFamily="18" charset="0"/>
                          <a:cs typeface="Times New Roman" panose="02020603050405020304" pitchFamily="18" charset="0"/>
                        </a:rPr>
                        <a:t>stimate </a:t>
                      </a:r>
                      <a:r>
                        <a:rPr lang="en-US" sz="1800" b="1">
                          <a:latin typeface="Times New Roman" panose="02020603050405020304" pitchFamily="18" charset="0"/>
                          <a:cs typeface="Times New Roman" panose="02020603050405020304" pitchFamily="18" charset="0"/>
                        </a:rPr>
                        <a:t>A</a:t>
                      </a:r>
                      <a:r>
                        <a:rPr lang="vi-VN" sz="1800">
                          <a:latin typeface="Times New Roman" panose="02020603050405020304" pitchFamily="18" charset="0"/>
                          <a:cs typeface="Times New Roman" panose="02020603050405020304" pitchFamily="18" charset="0"/>
                        </a:rPr>
                        <a:t>t </a:t>
                      </a:r>
                      <a:r>
                        <a:rPr lang="en-US" sz="1800" b="1">
                          <a:latin typeface="Times New Roman" panose="02020603050405020304" pitchFamily="18" charset="0"/>
                          <a:cs typeface="Times New Roman" panose="02020603050405020304" pitchFamily="18" charset="0"/>
                        </a:rPr>
                        <a:t>C</a:t>
                      </a:r>
                      <a:r>
                        <a:rPr lang="vi-VN" sz="1800">
                          <a:latin typeface="Times New Roman" panose="02020603050405020304" pitchFamily="18" charset="0"/>
                          <a:cs typeface="Times New Roman" panose="02020603050405020304" pitchFamily="18" charset="0"/>
                        </a:rPr>
                        <a:t>ompletion)</a:t>
                      </a:r>
                      <a:endParaRPr lang="en-US" sz="1800">
                        <a:latin typeface="Times New Roman" panose="02020603050405020304" pitchFamily="18" charset="0"/>
                        <a:cs typeface="Times New Roman" panose="02020603050405020304" pitchFamily="18" charset="0"/>
                      </a:endParaRPr>
                    </a:p>
                  </a:txBody>
                  <a:tcPr/>
                </a:tc>
                <a:tc>
                  <a:txBody>
                    <a:bodyPr/>
                    <a:lstStyle/>
                    <a:p>
                      <a:r>
                        <a:rPr lang="en-US" sz="1800">
                          <a:latin typeface="Times New Roman" panose="02020603050405020304" pitchFamily="18" charset="0"/>
                          <a:cs typeface="Times New Roman" panose="02020603050405020304" pitchFamily="18" charset="0"/>
                        </a:rPr>
                        <a:t>EAC = BAC/CP</a:t>
                      </a:r>
                    </a:p>
                  </a:txBody>
                  <a:tcPr/>
                </a:tc>
                <a:extLst>
                  <a:ext uri="{0D108BD9-81ED-4DB2-BD59-A6C34878D82A}">
                    <a16:rowId xmlns:a16="http://schemas.microsoft.com/office/drawing/2014/main" val="1991299093"/>
                  </a:ext>
                </a:extLst>
              </a:tr>
              <a:tr h="462154">
                <a:tc>
                  <a:txBody>
                    <a:bodyPr/>
                    <a:lstStyle/>
                    <a:p>
                      <a:r>
                        <a:rPr lang="en-US" sz="1800">
                          <a:latin typeface="Times New Roman" panose="02020603050405020304" pitchFamily="18" charset="0"/>
                          <a:cs typeface="Times New Roman" panose="02020603050405020304" pitchFamily="18" charset="0"/>
                        </a:rPr>
                        <a:t>Ước tính thời gian hoàn tất   (Estimate time to complete)</a:t>
                      </a:r>
                    </a:p>
                  </a:txBody>
                  <a:tcPr/>
                </a:tc>
                <a:tc>
                  <a:txBody>
                    <a:bodyPr/>
                    <a:lstStyle/>
                    <a:p>
                      <a:r>
                        <a:rPr lang="vi-VN" sz="1800">
                          <a:latin typeface="Times New Roman" panose="02020603050405020304" pitchFamily="18" charset="0"/>
                          <a:cs typeface="Times New Roman" panose="02020603050405020304" pitchFamily="18" charset="0"/>
                        </a:rPr>
                        <a:t>Ước tính thời gian ban đầu/SPI</a:t>
                      </a:r>
                      <a:endParaRPr lang="en-US" sz="18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607359647"/>
                  </a:ext>
                </a:extLst>
              </a:tr>
            </a:tbl>
          </a:graphicData>
        </a:graphic>
      </p:graphicFrame>
    </p:spTree>
    <p:extLst>
      <p:ext uri="{BB962C8B-B14F-4D97-AF65-F5344CB8AC3E}">
        <p14:creationId xmlns:p14="http://schemas.microsoft.com/office/powerpoint/2010/main" val="38098941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1189" name="Google Shape;1189;p38"/>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Ví dụ áp dụng EVM</a:t>
            </a:r>
            <a:endParaRPr b="1">
              <a:latin typeface="Times New Roman" panose="02020603050405020304" pitchFamily="18" charset="0"/>
              <a:cs typeface="Times New Roman" panose="02020603050405020304" pitchFamily="18" charset="0"/>
            </a:endParaRPr>
          </a:p>
        </p:txBody>
      </p:sp>
      <p:grpSp>
        <p:nvGrpSpPr>
          <p:cNvPr id="1190" name="Google Shape;1190;p38"/>
          <p:cNvGrpSpPr/>
          <p:nvPr/>
        </p:nvGrpSpPr>
        <p:grpSpPr>
          <a:xfrm>
            <a:off x="217357" y="1349118"/>
            <a:ext cx="2121108" cy="2368443"/>
            <a:chOff x="710263" y="1475375"/>
            <a:chExt cx="1651807" cy="2867388"/>
          </a:xfrm>
        </p:grpSpPr>
        <p:sp>
          <p:nvSpPr>
            <p:cNvPr id="1191" name="Google Shape;1191;p38"/>
            <p:cNvSpPr/>
            <p:nvPr/>
          </p:nvSpPr>
          <p:spPr>
            <a:xfrm>
              <a:off x="710263" y="2113046"/>
              <a:ext cx="169219" cy="185025"/>
            </a:xfrm>
            <a:custGeom>
              <a:avLst/>
              <a:gdLst/>
              <a:ahLst/>
              <a:cxnLst/>
              <a:rect l="l" t="t" r="r" b="b"/>
              <a:pathLst>
                <a:path w="5728" h="6263" extrusionOk="0">
                  <a:moveTo>
                    <a:pt x="5394" y="0"/>
                  </a:moveTo>
                  <a:lnTo>
                    <a:pt x="0" y="834"/>
                  </a:lnTo>
                  <a:lnTo>
                    <a:pt x="5727" y="6263"/>
                  </a:lnTo>
                  <a:lnTo>
                    <a:pt x="5727" y="6263"/>
                  </a:lnTo>
                  <a:lnTo>
                    <a:pt x="5394" y="0"/>
                  </a:lnTo>
                  <a:close/>
                </a:path>
              </a:pathLst>
            </a:custGeom>
            <a:solidFill>
              <a:schemeClr val="accent5">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38"/>
            <p:cNvSpPr/>
            <p:nvPr/>
          </p:nvSpPr>
          <p:spPr>
            <a:xfrm>
              <a:off x="1064103" y="4173169"/>
              <a:ext cx="179766" cy="169574"/>
            </a:xfrm>
            <a:custGeom>
              <a:avLst/>
              <a:gdLst/>
              <a:ahLst/>
              <a:cxnLst/>
              <a:rect l="l" t="t" r="r" b="b"/>
              <a:pathLst>
                <a:path w="6085" h="5740" extrusionOk="0">
                  <a:moveTo>
                    <a:pt x="6084" y="1"/>
                  </a:moveTo>
                  <a:lnTo>
                    <a:pt x="0" y="703"/>
                  </a:lnTo>
                  <a:lnTo>
                    <a:pt x="4798" y="5739"/>
                  </a:lnTo>
                  <a:lnTo>
                    <a:pt x="6084" y="1"/>
                  </a:lnTo>
                  <a:close/>
                </a:path>
              </a:pathLst>
            </a:custGeom>
            <a:solidFill>
              <a:schemeClr val="accent5">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38"/>
            <p:cNvSpPr/>
            <p:nvPr/>
          </p:nvSpPr>
          <p:spPr>
            <a:xfrm>
              <a:off x="1891366" y="4173170"/>
              <a:ext cx="179766" cy="169574"/>
            </a:xfrm>
            <a:custGeom>
              <a:avLst/>
              <a:gdLst/>
              <a:ahLst/>
              <a:cxnLst/>
              <a:rect l="l" t="t" r="r" b="b"/>
              <a:pathLst>
                <a:path w="6085" h="5740" extrusionOk="0">
                  <a:moveTo>
                    <a:pt x="1" y="1"/>
                  </a:moveTo>
                  <a:lnTo>
                    <a:pt x="1287" y="5739"/>
                  </a:lnTo>
                  <a:lnTo>
                    <a:pt x="6085" y="703"/>
                  </a:lnTo>
                  <a:lnTo>
                    <a:pt x="1" y="1"/>
                  </a:lnTo>
                  <a:close/>
                </a:path>
              </a:pathLst>
            </a:custGeom>
            <a:solidFill>
              <a:schemeClr val="accent5">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38"/>
            <p:cNvSpPr/>
            <p:nvPr/>
          </p:nvSpPr>
          <p:spPr>
            <a:xfrm>
              <a:off x="1875148" y="1475375"/>
              <a:ext cx="158673" cy="139322"/>
            </a:xfrm>
            <a:custGeom>
              <a:avLst/>
              <a:gdLst/>
              <a:ahLst/>
              <a:cxnLst/>
              <a:rect l="l" t="t" r="r" b="b"/>
              <a:pathLst>
                <a:path w="5371" h="4716" extrusionOk="0">
                  <a:moveTo>
                    <a:pt x="953" y="0"/>
                  </a:moveTo>
                  <a:lnTo>
                    <a:pt x="1" y="4715"/>
                  </a:lnTo>
                  <a:lnTo>
                    <a:pt x="5371" y="4715"/>
                  </a:lnTo>
                  <a:lnTo>
                    <a:pt x="953" y="0"/>
                  </a:lnTo>
                  <a:close/>
                </a:path>
              </a:pathLst>
            </a:custGeom>
            <a:solidFill>
              <a:schemeClr val="accent5">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38"/>
            <p:cNvSpPr/>
            <p:nvPr/>
          </p:nvSpPr>
          <p:spPr>
            <a:xfrm>
              <a:off x="816850" y="1569217"/>
              <a:ext cx="1545220" cy="2633274"/>
            </a:xfrm>
            <a:custGeom>
              <a:avLst/>
              <a:gdLst/>
              <a:ahLst/>
              <a:cxnLst/>
              <a:rect l="l" t="t" r="r" b="b"/>
              <a:pathLst>
                <a:path w="52305" h="84285" extrusionOk="0">
                  <a:moveTo>
                    <a:pt x="0" y="0"/>
                  </a:moveTo>
                  <a:lnTo>
                    <a:pt x="0" y="84284"/>
                  </a:lnTo>
                  <a:lnTo>
                    <a:pt x="52304" y="84284"/>
                  </a:lnTo>
                  <a:lnTo>
                    <a:pt x="52304" y="0"/>
                  </a:lnTo>
                  <a:close/>
                </a:path>
              </a:pathLst>
            </a:custGeom>
            <a:solidFill>
              <a:schemeClr val="lt2"/>
            </a:solidFill>
            <a:ln>
              <a:noFill/>
            </a:ln>
          </p:spPr>
          <p:txBody>
            <a:bodyPr spcFirstLastPara="1" wrap="square" lIns="182875" tIns="91425" rIns="18287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200" b="0" i="0" u="none" strike="noStrike" kern="0" cap="none" spc="0" normalizeH="0" baseline="0" noProof="0">
                <a:ln>
                  <a:noFill/>
                </a:ln>
                <a:solidFill>
                  <a:srgbClr val="000000"/>
                </a:solidFill>
                <a:effectLst/>
                <a:uLnTx/>
                <a:uFillTx/>
                <a:latin typeface="Roboto"/>
                <a:ea typeface="Roboto"/>
                <a:cs typeface="Roboto"/>
                <a:sym typeface="Roboto"/>
              </a:endParaRPr>
            </a:p>
          </p:txBody>
        </p:sp>
        <p:sp>
          <p:nvSpPr>
            <p:cNvPr id="1196" name="Google Shape;1196;p38"/>
            <p:cNvSpPr/>
            <p:nvPr/>
          </p:nvSpPr>
          <p:spPr>
            <a:xfrm>
              <a:off x="710263" y="1475375"/>
              <a:ext cx="1193133" cy="662343"/>
            </a:xfrm>
            <a:custGeom>
              <a:avLst/>
              <a:gdLst/>
              <a:ahLst/>
              <a:cxnLst/>
              <a:rect l="l" t="t" r="r" b="b"/>
              <a:pathLst>
                <a:path w="40387" h="22420" extrusionOk="0">
                  <a:moveTo>
                    <a:pt x="0" y="0"/>
                  </a:moveTo>
                  <a:lnTo>
                    <a:pt x="0" y="22420"/>
                  </a:lnTo>
                  <a:lnTo>
                    <a:pt x="35898" y="22420"/>
                  </a:lnTo>
                  <a:cubicBezTo>
                    <a:pt x="38374" y="22420"/>
                    <a:pt x="40386" y="20407"/>
                    <a:pt x="40386" y="17931"/>
                  </a:cubicBezTo>
                  <a:lnTo>
                    <a:pt x="40386"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38"/>
            <p:cNvSpPr/>
            <p:nvPr/>
          </p:nvSpPr>
          <p:spPr>
            <a:xfrm>
              <a:off x="1205840" y="3787689"/>
              <a:ext cx="723555" cy="555074"/>
            </a:xfrm>
            <a:custGeom>
              <a:avLst/>
              <a:gdLst/>
              <a:ahLst/>
              <a:cxnLst/>
              <a:rect l="l" t="t" r="r" b="b"/>
              <a:pathLst>
                <a:path w="24492" h="18789" extrusionOk="0">
                  <a:moveTo>
                    <a:pt x="4489" y="0"/>
                  </a:moveTo>
                  <a:cubicBezTo>
                    <a:pt x="2013" y="0"/>
                    <a:pt x="0" y="2012"/>
                    <a:pt x="0" y="4489"/>
                  </a:cubicBezTo>
                  <a:lnTo>
                    <a:pt x="0" y="18788"/>
                  </a:lnTo>
                  <a:lnTo>
                    <a:pt x="24492" y="18788"/>
                  </a:lnTo>
                  <a:lnTo>
                    <a:pt x="24492" y="4489"/>
                  </a:lnTo>
                  <a:cubicBezTo>
                    <a:pt x="24492" y="2012"/>
                    <a:pt x="22491" y="0"/>
                    <a:pt x="20015"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22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38"/>
            <p:cNvSpPr txBox="1"/>
            <p:nvPr/>
          </p:nvSpPr>
          <p:spPr>
            <a:xfrm>
              <a:off x="860010" y="2451050"/>
              <a:ext cx="1458900" cy="4296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800" b="0"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Ví dụ</a:t>
              </a:r>
              <a:endParaRPr kumimoji="0" sz="2800" b="0"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1199" name="Google Shape;1199;p38"/>
            <p:cNvSpPr txBox="1"/>
            <p:nvPr/>
          </p:nvSpPr>
          <p:spPr>
            <a:xfrm>
              <a:off x="860010" y="2842251"/>
              <a:ext cx="1458900" cy="6321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26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grpSp>
      <p:sp>
        <p:nvSpPr>
          <p:cNvPr id="60" name="Google Shape;988;p33">
            <a:extLst>
              <a:ext uri="{FF2B5EF4-FFF2-40B4-BE49-F238E27FC236}">
                <a16:creationId xmlns:a16="http://schemas.microsoft.com/office/drawing/2014/main" id="{5997B66C-B0E4-476C-89C8-0D36376C23AE}"/>
              </a:ext>
            </a:extLst>
          </p:cNvPr>
          <p:cNvSpPr/>
          <p:nvPr/>
        </p:nvSpPr>
        <p:spPr>
          <a:xfrm>
            <a:off x="1120185" y="3334841"/>
            <a:ext cx="387153" cy="330377"/>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 name="TextBox 2">
            <a:extLst>
              <a:ext uri="{FF2B5EF4-FFF2-40B4-BE49-F238E27FC236}">
                <a16:creationId xmlns:a16="http://schemas.microsoft.com/office/drawing/2014/main" id="{CA804B02-471E-4043-BA45-A13CD93004BA}"/>
              </a:ext>
            </a:extLst>
          </p:cNvPr>
          <p:cNvSpPr txBox="1"/>
          <p:nvPr/>
        </p:nvSpPr>
        <p:spPr>
          <a:xfrm>
            <a:off x="2538249" y="1426631"/>
            <a:ext cx="6511158" cy="3416320"/>
          </a:xfrm>
          <a:prstGeom prst="rect">
            <a:avLst/>
          </a:prstGeom>
          <a:noFill/>
        </p:spPr>
        <p:txBody>
          <a:bodyPr wrap="square" rtlCol="0">
            <a:spAutoFit/>
          </a:bodyPr>
          <a:lstStyle/>
          <a:p>
            <a:r>
              <a:rPr lang="en-US" sz="1800">
                <a:latin typeface="Times New Roman" panose="02020603050405020304" pitchFamily="18" charset="0"/>
                <a:cs typeface="Times New Roman" panose="02020603050405020304" pitchFamily="18" charset="0"/>
              </a:rPr>
              <a:t>Một dự án có 1 nhiệm vụ, nhiệm vụ dự kiến hoàn thành trong 8 giờ , nhưng 11 giờ đã được sử dụng và ước tính cần thêm 1 giờ nữa để hoàn thành. Và cuối cùng nhiệm vụ được hoàn thành với tổng thời gian là 12 giờ</a:t>
            </a:r>
          </a:p>
          <a:p>
            <a:r>
              <a:rPr lang="en-US" sz="1800">
                <a:latin typeface="Times New Roman" panose="02020603050405020304" pitchFamily="18" charset="0"/>
                <a:cs typeface="Times New Roman" panose="02020603050405020304" pitchFamily="18" charset="0"/>
              </a:rPr>
              <a:t>Giả sử chi phí 1 giờ là $100	</a:t>
            </a: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Ta sẽ có:</a:t>
            </a:r>
          </a:p>
          <a:p>
            <a:r>
              <a:rPr lang="en-US" sz="1800">
                <a:latin typeface="Times New Roman" panose="02020603050405020304" pitchFamily="18" charset="0"/>
                <a:cs typeface="Times New Roman" panose="02020603050405020304" pitchFamily="18" charset="0"/>
              </a:rPr>
              <a:t>Hourly rate = $100</a:t>
            </a:r>
          </a:p>
          <a:p>
            <a:r>
              <a:rPr lang="en-US" sz="1800">
                <a:latin typeface="Times New Roman" panose="02020603050405020304" pitchFamily="18" charset="0"/>
                <a:cs typeface="Times New Roman" panose="02020603050405020304" pitchFamily="18" charset="0"/>
              </a:rPr>
              <a:t>Total Hours Planned = 8 giờ</a:t>
            </a:r>
          </a:p>
          <a:p>
            <a:r>
              <a:rPr lang="en-US" sz="1800">
                <a:latin typeface="Times New Roman" panose="02020603050405020304" pitchFamily="18" charset="0"/>
                <a:cs typeface="Times New Roman" panose="02020603050405020304" pitchFamily="18" charset="0"/>
              </a:rPr>
              <a:t>Total Hours Spent = 11 giờ</a:t>
            </a:r>
          </a:p>
          <a:p>
            <a:r>
              <a:rPr lang="en-US" sz="1800">
                <a:latin typeface="Times New Roman" panose="02020603050405020304" pitchFamily="18" charset="0"/>
                <a:cs typeface="Times New Roman" panose="02020603050405020304" pitchFamily="18" charset="0"/>
              </a:rPr>
              <a:t>Estimate to Completion (ETC) = 1 giờ * Hourly rate = 1* $100 </a:t>
            </a:r>
          </a:p>
          <a:p>
            <a:r>
              <a:rPr lang="en-US" sz="1800">
                <a:latin typeface="Times New Roman" panose="02020603050405020304" pitchFamily="18" charset="0"/>
                <a:cs typeface="Times New Roman" panose="02020603050405020304" pitchFamily="18" charset="0"/>
              </a:rPr>
              <a:t>= $100</a:t>
            </a:r>
          </a:p>
        </p:txBody>
      </p:sp>
    </p:spTree>
    <p:extLst>
      <p:ext uri="{BB962C8B-B14F-4D97-AF65-F5344CB8AC3E}">
        <p14:creationId xmlns:p14="http://schemas.microsoft.com/office/powerpoint/2010/main" val="28214438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5C89A-1D67-4B42-B843-EACE83C2532C}"/>
              </a:ext>
            </a:extLst>
          </p:cNvPr>
          <p:cNvSpPr>
            <a:spLocks noGrp="1"/>
          </p:cNvSpPr>
          <p:nvPr>
            <p:ph type="title"/>
          </p:nvPr>
        </p:nvSpPr>
        <p:spPr>
          <a:xfrm>
            <a:off x="710250" y="402643"/>
            <a:ext cx="7723500" cy="481200"/>
          </a:xfrm>
        </p:spPr>
        <p:txBody>
          <a:bodyPr/>
          <a:lstStyle/>
          <a:p>
            <a:r>
              <a:rPr lang="en-US" b="1">
                <a:latin typeface="Times New Roman" panose="02020603050405020304" pitchFamily="18" charset="0"/>
                <a:cs typeface="Times New Roman" panose="02020603050405020304" pitchFamily="18" charset="0"/>
              </a:rPr>
              <a:t>Ví Dụ Áp Dụng EVM</a:t>
            </a:r>
          </a:p>
        </p:txBody>
      </p:sp>
      <p:sp>
        <p:nvSpPr>
          <p:cNvPr id="4" name="TextBox 3">
            <a:extLst>
              <a:ext uri="{FF2B5EF4-FFF2-40B4-BE49-F238E27FC236}">
                <a16:creationId xmlns:a16="http://schemas.microsoft.com/office/drawing/2014/main" id="{E6649E32-E2A6-4A66-A65E-492F97DDBE70}"/>
              </a:ext>
            </a:extLst>
          </p:cNvPr>
          <p:cNvSpPr txBox="1"/>
          <p:nvPr/>
        </p:nvSpPr>
        <p:spPr>
          <a:xfrm>
            <a:off x="2881354" y="1171627"/>
            <a:ext cx="6196679" cy="4247317"/>
          </a:xfrm>
          <a:prstGeom prst="rect">
            <a:avLst/>
          </a:prstGeom>
          <a:noFill/>
        </p:spPr>
        <p:txBody>
          <a:bodyPr wrap="square" rtlCol="0">
            <a:spAutoFit/>
          </a:bodyPr>
          <a:lstStyle/>
          <a:p>
            <a:r>
              <a:rPr lang="en-US" sz="1800">
                <a:latin typeface="Times New Roman" panose="02020603050405020304" pitchFamily="18" charset="0"/>
                <a:cs typeface="Times New Roman" panose="02020603050405020304" pitchFamily="18" charset="0"/>
              </a:rPr>
              <a:t>PV or BCWS = Hourly Rate * Total Hours Planned</a:t>
            </a:r>
          </a:p>
          <a:p>
            <a:r>
              <a:rPr lang="en-US" sz="1800">
                <a:latin typeface="Times New Roman" panose="02020603050405020304" pitchFamily="18" charset="0"/>
                <a:cs typeface="Times New Roman" panose="02020603050405020304" pitchFamily="18" charset="0"/>
              </a:rPr>
              <a:t>PV = $100 * 8 giờ = $800</a:t>
            </a: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AC or ACWP = Hourly Rate * Total Hours Spent</a:t>
            </a:r>
          </a:p>
          <a:p>
            <a:r>
              <a:rPr lang="en-US" sz="1800">
                <a:latin typeface="Times New Roman" panose="02020603050405020304" pitchFamily="18" charset="0"/>
                <a:cs typeface="Times New Roman" panose="02020603050405020304" pitchFamily="18" charset="0"/>
              </a:rPr>
              <a:t>AC = $100 * 11 giờ = $1100</a:t>
            </a: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EAC = AC + ETC = $1100 + $100 = $1200</a:t>
            </a: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 Complete Actual (% hoàn thành thực tế ) = (AC /EAC)*100% %Complete Actual = ($1100/$1200)*100 = 91,7%</a:t>
            </a: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EV or BCWP = Baselined Cost * % Complete Actual</a:t>
            </a:r>
          </a:p>
          <a:p>
            <a:r>
              <a:rPr lang="en-US" sz="1800">
                <a:latin typeface="Times New Roman" panose="02020603050405020304" pitchFamily="18" charset="0"/>
                <a:cs typeface="Times New Roman" panose="02020603050405020304" pitchFamily="18" charset="0"/>
              </a:rPr>
              <a:t>EV = Basline of $800 * 91,7% = $734</a:t>
            </a:r>
          </a:p>
          <a:p>
            <a:endParaRPr lang="en-US" sz="1800">
              <a:latin typeface="Times New Roman" panose="02020603050405020304" pitchFamily="18" charset="0"/>
              <a:cs typeface="Times New Roman" panose="02020603050405020304" pitchFamily="18" charset="0"/>
            </a:endParaRPr>
          </a:p>
          <a:p>
            <a:endParaRPr lang="en-US" sz="1800">
              <a:latin typeface="Times New Roman" panose="02020603050405020304" pitchFamily="18" charset="0"/>
              <a:cs typeface="Times New Roman" panose="02020603050405020304" pitchFamily="18" charset="0"/>
            </a:endParaRPr>
          </a:p>
        </p:txBody>
      </p:sp>
      <p:grpSp>
        <p:nvGrpSpPr>
          <p:cNvPr id="7" name="Google Shape;836;p30">
            <a:extLst>
              <a:ext uri="{FF2B5EF4-FFF2-40B4-BE49-F238E27FC236}">
                <a16:creationId xmlns:a16="http://schemas.microsoft.com/office/drawing/2014/main" id="{5B887B97-05BC-4FD9-992F-94AFF3D2050B}"/>
              </a:ext>
            </a:extLst>
          </p:cNvPr>
          <p:cNvGrpSpPr/>
          <p:nvPr/>
        </p:nvGrpSpPr>
        <p:grpSpPr>
          <a:xfrm>
            <a:off x="710250" y="1372720"/>
            <a:ext cx="1557600" cy="3062225"/>
            <a:chOff x="4821375" y="1301775"/>
            <a:chExt cx="1557600" cy="3062225"/>
          </a:xfrm>
        </p:grpSpPr>
        <p:sp>
          <p:nvSpPr>
            <p:cNvPr id="8" name="Google Shape;837;p30">
              <a:extLst>
                <a:ext uri="{FF2B5EF4-FFF2-40B4-BE49-F238E27FC236}">
                  <a16:creationId xmlns:a16="http://schemas.microsoft.com/office/drawing/2014/main" id="{519F3323-A263-4FA2-8660-D948648F0907}"/>
                </a:ext>
              </a:extLst>
            </p:cNvPr>
            <p:cNvSpPr/>
            <p:nvPr/>
          </p:nvSpPr>
          <p:spPr>
            <a:xfrm>
              <a:off x="4821375" y="1758210"/>
              <a:ext cx="1557600" cy="1829100"/>
            </a:xfrm>
            <a:prstGeom prst="snip2SameRect">
              <a:avLst>
                <a:gd name="adj1" fmla="val 16667"/>
                <a:gd name="adj2" fmla="val 0"/>
              </a:avLst>
            </a:prstGeom>
            <a:solidFill>
              <a:srgbClr val="FFFFFF"/>
            </a:solidFill>
            <a:ln w="9525" cap="flat" cmpd="sng">
              <a:solidFill>
                <a:srgbClr val="000000"/>
              </a:solidFill>
              <a:prstDash val="solid"/>
              <a:round/>
              <a:headEnd type="none" w="sm" len="sm"/>
              <a:tailEnd type="none" w="sm" len="sm"/>
            </a:ln>
          </p:spPr>
          <p:txBody>
            <a:bodyPr spcFirstLastPara="1" wrap="square" lIns="91425" tIns="365750" rIns="91425" bIns="91425" anchor="ctr" anchorCtr="0">
              <a:noAutofit/>
            </a:bodyPr>
            <a:lstStyle/>
            <a:p>
              <a:pPr marL="0" lvl="0" indent="0" algn="ctr" rtl="0">
                <a:spcBef>
                  <a:spcPts val="0"/>
                </a:spcBef>
                <a:spcAft>
                  <a:spcPts val="0"/>
                </a:spcAft>
                <a:buClr>
                  <a:schemeClr val="dk1"/>
                </a:buClr>
                <a:buSzPts val="1100"/>
                <a:buFont typeface="Arial"/>
                <a:buNone/>
              </a:pPr>
              <a:r>
                <a:rPr lang="en" sz="1800">
                  <a:latin typeface="Times New Roman" panose="02020603050405020304" pitchFamily="18" charset="0"/>
                  <a:ea typeface="Roboto"/>
                  <a:cs typeface="Times New Roman" panose="02020603050405020304" pitchFamily="18" charset="0"/>
                  <a:sym typeface="Roboto"/>
                </a:rPr>
                <a:t>Lời Giải</a:t>
              </a:r>
              <a:endParaRPr sz="1800">
                <a:latin typeface="Times New Roman" panose="02020603050405020304" pitchFamily="18" charset="0"/>
                <a:ea typeface="Roboto"/>
                <a:cs typeface="Times New Roman" panose="02020603050405020304" pitchFamily="18" charset="0"/>
                <a:sym typeface="Roboto"/>
              </a:endParaRPr>
            </a:p>
          </p:txBody>
        </p:sp>
        <p:sp>
          <p:nvSpPr>
            <p:cNvPr id="9" name="Google Shape;838;p30">
              <a:extLst>
                <a:ext uri="{FF2B5EF4-FFF2-40B4-BE49-F238E27FC236}">
                  <a16:creationId xmlns:a16="http://schemas.microsoft.com/office/drawing/2014/main" id="{0B22DE02-2670-4F14-9FE4-A2D83A3D311B}"/>
                </a:ext>
              </a:extLst>
            </p:cNvPr>
            <p:cNvSpPr/>
            <p:nvPr/>
          </p:nvSpPr>
          <p:spPr>
            <a:xfrm rot="10800000">
              <a:off x="4821375" y="3704300"/>
              <a:ext cx="1557600" cy="659700"/>
            </a:xfrm>
            <a:prstGeom prst="snip2SameRect">
              <a:avLst>
                <a:gd name="adj1" fmla="val 5000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39;p30">
              <a:extLst>
                <a:ext uri="{FF2B5EF4-FFF2-40B4-BE49-F238E27FC236}">
                  <a16:creationId xmlns:a16="http://schemas.microsoft.com/office/drawing/2014/main" id="{FD50C662-F94F-4207-85D5-56322C1BD363}"/>
                </a:ext>
              </a:extLst>
            </p:cNvPr>
            <p:cNvSpPr/>
            <p:nvPr/>
          </p:nvSpPr>
          <p:spPr>
            <a:xfrm>
              <a:off x="4821375" y="3587292"/>
              <a:ext cx="1557600" cy="117000"/>
            </a:xfrm>
            <a:prstGeom prst="rect">
              <a:avLst/>
            </a:prstGeom>
            <a:solidFill>
              <a:schemeClr val="accent5">
                <a:alpha val="5843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 name="Google Shape;840;p30">
              <a:extLst>
                <a:ext uri="{FF2B5EF4-FFF2-40B4-BE49-F238E27FC236}">
                  <a16:creationId xmlns:a16="http://schemas.microsoft.com/office/drawing/2014/main" id="{1146C8E6-61E6-4A43-A03B-6490F6F67C99}"/>
                </a:ext>
              </a:extLst>
            </p:cNvPr>
            <p:cNvSpPr/>
            <p:nvPr/>
          </p:nvSpPr>
          <p:spPr>
            <a:xfrm>
              <a:off x="5154238" y="1301775"/>
              <a:ext cx="891900" cy="891900"/>
            </a:xfrm>
            <a:prstGeom prst="octagon">
              <a:avLst>
                <a:gd name="adj" fmla="val 29289"/>
              </a:avLst>
            </a:prstGeom>
            <a:solidFill>
              <a:schemeClr val="accent5">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41;p30">
              <a:extLst>
                <a:ext uri="{FF2B5EF4-FFF2-40B4-BE49-F238E27FC236}">
                  <a16:creationId xmlns:a16="http://schemas.microsoft.com/office/drawing/2014/main" id="{BF2A87F6-48D9-484A-A2CA-CD789E25D78B}"/>
                </a:ext>
              </a:extLst>
            </p:cNvPr>
            <p:cNvSpPr/>
            <p:nvPr/>
          </p:nvSpPr>
          <p:spPr>
            <a:xfrm>
              <a:off x="5226003" y="1373394"/>
              <a:ext cx="748200" cy="748200"/>
            </a:xfrm>
            <a:prstGeom prst="octagon">
              <a:avLst>
                <a:gd name="adj" fmla="val 29289"/>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500">
                  <a:solidFill>
                    <a:srgbClr val="FFFFFF"/>
                  </a:solidFill>
                  <a:latin typeface="Fira Sans Extra Condensed Medium"/>
                  <a:ea typeface="Fira Sans Extra Condensed Medium"/>
                  <a:cs typeface="Fira Sans Extra Condensed Medium"/>
                  <a:sym typeface="Fira Sans Extra Condensed Medium"/>
                </a:rPr>
                <a:t>01</a:t>
              </a:r>
              <a:endParaRPr/>
            </a:p>
          </p:txBody>
        </p:sp>
      </p:grpSp>
      <p:grpSp>
        <p:nvGrpSpPr>
          <p:cNvPr id="13" name="Google Shape;842;p30">
            <a:extLst>
              <a:ext uri="{FF2B5EF4-FFF2-40B4-BE49-F238E27FC236}">
                <a16:creationId xmlns:a16="http://schemas.microsoft.com/office/drawing/2014/main" id="{53E32F18-B014-46F4-9EB6-379252F161B7}"/>
              </a:ext>
            </a:extLst>
          </p:cNvPr>
          <p:cNvGrpSpPr/>
          <p:nvPr/>
        </p:nvGrpSpPr>
        <p:grpSpPr>
          <a:xfrm>
            <a:off x="1280530" y="3906026"/>
            <a:ext cx="417063" cy="398123"/>
            <a:chOff x="4126815" y="2760704"/>
            <a:chExt cx="380393" cy="363118"/>
          </a:xfrm>
        </p:grpSpPr>
        <p:sp>
          <p:nvSpPr>
            <p:cNvPr id="14" name="Google Shape;843;p30">
              <a:extLst>
                <a:ext uri="{FF2B5EF4-FFF2-40B4-BE49-F238E27FC236}">
                  <a16:creationId xmlns:a16="http://schemas.microsoft.com/office/drawing/2014/main" id="{106835C4-A331-4BD7-ABED-DE57008C0B20}"/>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44;p30">
              <a:extLst>
                <a:ext uri="{FF2B5EF4-FFF2-40B4-BE49-F238E27FC236}">
                  <a16:creationId xmlns:a16="http://schemas.microsoft.com/office/drawing/2014/main" id="{70910B46-8573-4E7A-B27F-77D19C3B6EC8}"/>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45;p30">
              <a:extLst>
                <a:ext uri="{FF2B5EF4-FFF2-40B4-BE49-F238E27FC236}">
                  <a16:creationId xmlns:a16="http://schemas.microsoft.com/office/drawing/2014/main" id="{E4FBC598-5358-492D-B2F5-29910EEE48F2}"/>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46;p30">
              <a:extLst>
                <a:ext uri="{FF2B5EF4-FFF2-40B4-BE49-F238E27FC236}">
                  <a16:creationId xmlns:a16="http://schemas.microsoft.com/office/drawing/2014/main" id="{17058457-ABF3-4099-8BE1-EA4A26BA5C52}"/>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548699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5C89A-1D67-4B42-B843-EACE83C2532C}"/>
              </a:ext>
            </a:extLst>
          </p:cNvPr>
          <p:cNvSpPr>
            <a:spLocks noGrp="1"/>
          </p:cNvSpPr>
          <p:nvPr>
            <p:ph type="title"/>
          </p:nvPr>
        </p:nvSpPr>
        <p:spPr>
          <a:xfrm>
            <a:off x="710250" y="402643"/>
            <a:ext cx="7723500" cy="481200"/>
          </a:xfrm>
        </p:spPr>
        <p:txBody>
          <a:bodyPr/>
          <a:lstStyle/>
          <a:p>
            <a:r>
              <a:rPr lang="en-US" b="1">
                <a:latin typeface="Times New Roman" panose="02020603050405020304" pitchFamily="18" charset="0"/>
                <a:cs typeface="Times New Roman" panose="02020603050405020304" pitchFamily="18" charset="0"/>
              </a:rPr>
              <a:t>Ví Dụ Áp Dụng EVM</a:t>
            </a:r>
          </a:p>
        </p:txBody>
      </p:sp>
      <p:grpSp>
        <p:nvGrpSpPr>
          <p:cNvPr id="7" name="Google Shape;836;p30">
            <a:extLst>
              <a:ext uri="{FF2B5EF4-FFF2-40B4-BE49-F238E27FC236}">
                <a16:creationId xmlns:a16="http://schemas.microsoft.com/office/drawing/2014/main" id="{5B887B97-05BC-4FD9-992F-94AFF3D2050B}"/>
              </a:ext>
            </a:extLst>
          </p:cNvPr>
          <p:cNvGrpSpPr/>
          <p:nvPr/>
        </p:nvGrpSpPr>
        <p:grpSpPr>
          <a:xfrm>
            <a:off x="710250" y="1372720"/>
            <a:ext cx="1557600" cy="3062225"/>
            <a:chOff x="4821375" y="1301775"/>
            <a:chExt cx="1557600" cy="3062225"/>
          </a:xfrm>
        </p:grpSpPr>
        <p:sp>
          <p:nvSpPr>
            <p:cNvPr id="8" name="Google Shape;837;p30">
              <a:extLst>
                <a:ext uri="{FF2B5EF4-FFF2-40B4-BE49-F238E27FC236}">
                  <a16:creationId xmlns:a16="http://schemas.microsoft.com/office/drawing/2014/main" id="{519F3323-A263-4FA2-8660-D948648F0907}"/>
                </a:ext>
              </a:extLst>
            </p:cNvPr>
            <p:cNvSpPr/>
            <p:nvPr/>
          </p:nvSpPr>
          <p:spPr>
            <a:xfrm>
              <a:off x="4821375" y="1758210"/>
              <a:ext cx="1557600" cy="1829100"/>
            </a:xfrm>
            <a:prstGeom prst="snip2SameRect">
              <a:avLst>
                <a:gd name="adj1" fmla="val 16667"/>
                <a:gd name="adj2" fmla="val 0"/>
              </a:avLst>
            </a:prstGeom>
            <a:solidFill>
              <a:srgbClr val="FFFFFF"/>
            </a:solidFill>
            <a:ln w="9525" cap="flat" cmpd="sng">
              <a:solidFill>
                <a:srgbClr val="000000"/>
              </a:solidFill>
              <a:prstDash val="solid"/>
              <a:round/>
              <a:headEnd type="none" w="sm" len="sm"/>
              <a:tailEnd type="none" w="sm" len="sm"/>
            </a:ln>
          </p:spPr>
          <p:txBody>
            <a:bodyPr spcFirstLastPara="1" wrap="square" lIns="91425" tIns="365750"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rPr>
                <a:t>Lời Giải</a:t>
              </a:r>
              <a:endParaRPr kumimoji="0" sz="1800" b="0" i="0" u="none" strike="noStrike" kern="0" cap="none" spc="0" normalizeH="0" baseline="0" noProof="0">
                <a:ln>
                  <a:noFill/>
                </a:ln>
                <a:solidFill>
                  <a:srgbClr val="000000"/>
                </a:solidFill>
                <a:effectLst/>
                <a:uLnTx/>
                <a:uFillTx/>
                <a:latin typeface="Times New Roman" panose="02020603050405020304" pitchFamily="18" charset="0"/>
                <a:ea typeface="Roboto"/>
                <a:cs typeface="Times New Roman" panose="02020603050405020304" pitchFamily="18" charset="0"/>
                <a:sym typeface="Roboto"/>
              </a:endParaRPr>
            </a:p>
          </p:txBody>
        </p:sp>
        <p:sp>
          <p:nvSpPr>
            <p:cNvPr id="9" name="Google Shape;838;p30">
              <a:extLst>
                <a:ext uri="{FF2B5EF4-FFF2-40B4-BE49-F238E27FC236}">
                  <a16:creationId xmlns:a16="http://schemas.microsoft.com/office/drawing/2014/main" id="{0B22DE02-2670-4F14-9FE4-A2D83A3D311B}"/>
                </a:ext>
              </a:extLst>
            </p:cNvPr>
            <p:cNvSpPr/>
            <p:nvPr/>
          </p:nvSpPr>
          <p:spPr>
            <a:xfrm rot="10800000">
              <a:off x="4821375" y="3704300"/>
              <a:ext cx="1557600" cy="659700"/>
            </a:xfrm>
            <a:prstGeom prst="snip2SameRect">
              <a:avLst>
                <a:gd name="adj1" fmla="val 50000"/>
                <a:gd name="adj2" fmla="val 0"/>
              </a:avLst>
            </a:pr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 name="Google Shape;839;p30">
              <a:extLst>
                <a:ext uri="{FF2B5EF4-FFF2-40B4-BE49-F238E27FC236}">
                  <a16:creationId xmlns:a16="http://schemas.microsoft.com/office/drawing/2014/main" id="{FD50C662-F94F-4207-85D5-56322C1BD363}"/>
                </a:ext>
              </a:extLst>
            </p:cNvPr>
            <p:cNvSpPr/>
            <p:nvPr/>
          </p:nvSpPr>
          <p:spPr>
            <a:xfrm>
              <a:off x="4821375" y="3587292"/>
              <a:ext cx="1557600" cy="117000"/>
            </a:xfrm>
            <a:prstGeom prst="rect">
              <a:avLst/>
            </a:prstGeom>
            <a:solidFill>
              <a:schemeClr val="accent5">
                <a:alpha val="5843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 name="Google Shape;840;p30">
              <a:extLst>
                <a:ext uri="{FF2B5EF4-FFF2-40B4-BE49-F238E27FC236}">
                  <a16:creationId xmlns:a16="http://schemas.microsoft.com/office/drawing/2014/main" id="{1146C8E6-61E6-4A43-A03B-6490F6F67C99}"/>
                </a:ext>
              </a:extLst>
            </p:cNvPr>
            <p:cNvSpPr/>
            <p:nvPr/>
          </p:nvSpPr>
          <p:spPr>
            <a:xfrm>
              <a:off x="5154238" y="1301775"/>
              <a:ext cx="891900" cy="891900"/>
            </a:xfrm>
            <a:prstGeom prst="octagon">
              <a:avLst>
                <a:gd name="adj" fmla="val 29289"/>
              </a:avLst>
            </a:prstGeom>
            <a:solidFill>
              <a:schemeClr val="accent5">
                <a:alpha val="5843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841;p30">
              <a:extLst>
                <a:ext uri="{FF2B5EF4-FFF2-40B4-BE49-F238E27FC236}">
                  <a16:creationId xmlns:a16="http://schemas.microsoft.com/office/drawing/2014/main" id="{BF2A87F6-48D9-484A-A2CA-CD789E25D78B}"/>
                </a:ext>
              </a:extLst>
            </p:cNvPr>
            <p:cNvSpPr/>
            <p:nvPr/>
          </p:nvSpPr>
          <p:spPr>
            <a:xfrm>
              <a:off x="5226003" y="1373394"/>
              <a:ext cx="748200" cy="748200"/>
            </a:xfrm>
            <a:prstGeom prst="octagon">
              <a:avLst>
                <a:gd name="adj" fmla="val 29289"/>
              </a:avLst>
            </a:prstGeom>
            <a:solidFill>
              <a:schemeClr val="accent5"/>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 sz="2500" b="0" i="0" u="none" strike="noStrike" kern="0" cap="none" spc="0" normalizeH="0" baseline="0" noProof="0">
                  <a:ln>
                    <a:noFill/>
                  </a:ln>
                  <a:solidFill>
                    <a:srgbClr val="FFFFFF"/>
                  </a:solidFill>
                  <a:effectLst/>
                  <a:uLnTx/>
                  <a:uFillTx/>
                  <a:latin typeface="Fira Sans Extra Condensed Medium"/>
                  <a:ea typeface="Fira Sans Extra Condensed Medium"/>
                  <a:cs typeface="Fira Sans Extra Condensed Medium"/>
                  <a:sym typeface="Fira Sans Extra Condensed Medium"/>
                </a:rPr>
                <a:t>02</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 name="Google Shape;842;p30">
            <a:extLst>
              <a:ext uri="{FF2B5EF4-FFF2-40B4-BE49-F238E27FC236}">
                <a16:creationId xmlns:a16="http://schemas.microsoft.com/office/drawing/2014/main" id="{53E32F18-B014-46F4-9EB6-379252F161B7}"/>
              </a:ext>
            </a:extLst>
          </p:cNvPr>
          <p:cNvGrpSpPr/>
          <p:nvPr/>
        </p:nvGrpSpPr>
        <p:grpSpPr>
          <a:xfrm>
            <a:off x="1280530" y="3906026"/>
            <a:ext cx="417063" cy="398123"/>
            <a:chOff x="4126815" y="2760704"/>
            <a:chExt cx="380393" cy="363118"/>
          </a:xfrm>
        </p:grpSpPr>
        <p:sp>
          <p:nvSpPr>
            <p:cNvPr id="14" name="Google Shape;843;p30">
              <a:extLst>
                <a:ext uri="{FF2B5EF4-FFF2-40B4-BE49-F238E27FC236}">
                  <a16:creationId xmlns:a16="http://schemas.microsoft.com/office/drawing/2014/main" id="{106835C4-A331-4BD7-ABED-DE57008C0B20}"/>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844;p30">
              <a:extLst>
                <a:ext uri="{FF2B5EF4-FFF2-40B4-BE49-F238E27FC236}">
                  <a16:creationId xmlns:a16="http://schemas.microsoft.com/office/drawing/2014/main" id="{70910B46-8573-4E7A-B27F-77D19C3B6EC8}"/>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845;p30">
              <a:extLst>
                <a:ext uri="{FF2B5EF4-FFF2-40B4-BE49-F238E27FC236}">
                  <a16:creationId xmlns:a16="http://schemas.microsoft.com/office/drawing/2014/main" id="{E4FBC598-5358-492D-B2F5-29910EEE48F2}"/>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846;p30">
              <a:extLst>
                <a:ext uri="{FF2B5EF4-FFF2-40B4-BE49-F238E27FC236}">
                  <a16:creationId xmlns:a16="http://schemas.microsoft.com/office/drawing/2014/main" id="{17058457-ABF3-4099-8BE1-EA4A26BA5C52}"/>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8" name="TextBox 17">
            <a:extLst>
              <a:ext uri="{FF2B5EF4-FFF2-40B4-BE49-F238E27FC236}">
                <a16:creationId xmlns:a16="http://schemas.microsoft.com/office/drawing/2014/main" id="{EF8741C5-C0FA-4ADB-BE31-058EDCA69C12}"/>
              </a:ext>
            </a:extLst>
          </p:cNvPr>
          <p:cNvSpPr txBox="1"/>
          <p:nvPr/>
        </p:nvSpPr>
        <p:spPr>
          <a:xfrm>
            <a:off x="2947321" y="1293893"/>
            <a:ext cx="6196679" cy="3693319"/>
          </a:xfrm>
          <a:prstGeom prst="rect">
            <a:avLst/>
          </a:prstGeom>
          <a:noFill/>
        </p:spPr>
        <p:txBody>
          <a:bodyPr wrap="square" rtlCol="0">
            <a:spAutoFit/>
          </a:bodyPr>
          <a:lstStyle/>
          <a:p>
            <a:r>
              <a:rPr lang="en-US" sz="1800">
                <a:latin typeface="Times New Roman" panose="02020603050405020304" pitchFamily="18" charset="0"/>
                <a:cs typeface="Times New Roman" panose="02020603050405020304" pitchFamily="18" charset="0"/>
              </a:rPr>
              <a:t>SV = EV – PV = $734 - $800 = -$66</a:t>
            </a:r>
          </a:p>
          <a:p>
            <a:pPr marL="285750" indent="-285750">
              <a:buFont typeface="Wingdings" panose="05000000000000000000" pitchFamily="2" charset="2"/>
              <a:buChar char="Ø"/>
            </a:pPr>
            <a:r>
              <a:rPr lang="en-US" sz="1800">
                <a:latin typeface="Times New Roman" panose="02020603050405020304" pitchFamily="18" charset="0"/>
                <a:cs typeface="Times New Roman" panose="02020603050405020304" pitchFamily="18" charset="0"/>
              </a:rPr>
              <a:t>Bị chậm tiến độ</a:t>
            </a: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SPI = EV/PV = $734/$800 = 0,91</a:t>
            </a:r>
          </a:p>
          <a:p>
            <a:pPr marL="285750" indent="-285750">
              <a:buFont typeface="Wingdings" panose="05000000000000000000" pitchFamily="2" charset="2"/>
              <a:buChar char="Ø"/>
            </a:pPr>
            <a:r>
              <a:rPr lang="en-US" sz="1800">
                <a:latin typeface="Times New Roman" panose="02020603050405020304" pitchFamily="18" charset="0"/>
                <a:cs typeface="Times New Roman" panose="02020603050405020304" pitchFamily="18" charset="0"/>
              </a:rPr>
              <a:t>&lt;1 cho thấy nhóm dự án kém hiệu quả trong việc sử dụng thời gian được phân bố cho dự án.</a:t>
            </a: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CV = EV – AC = $734 - $1100 = -$336</a:t>
            </a:r>
          </a:p>
          <a:p>
            <a:pPr marL="285750" indent="-285750">
              <a:buFont typeface="Wingdings" panose="05000000000000000000" pitchFamily="2" charset="2"/>
              <a:buChar char="Ø"/>
            </a:pPr>
            <a:r>
              <a:rPr lang="en-US" sz="1800">
                <a:latin typeface="Times New Roman" panose="02020603050405020304" pitchFamily="18" charset="0"/>
                <a:cs typeface="Times New Roman" panose="02020603050405020304" pitchFamily="18" charset="0"/>
              </a:rPr>
              <a:t>Cho biết chi phí bị thấu chi</a:t>
            </a: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CPI = EV/AC = $734 / $1100 = 0.66</a:t>
            </a:r>
          </a:p>
          <a:p>
            <a:pPr marL="285750" indent="-285750">
              <a:buFont typeface="Wingdings" panose="05000000000000000000" pitchFamily="2" charset="2"/>
              <a:buChar char="Ø"/>
            </a:pPr>
            <a:r>
              <a:rPr lang="en-US" sz="1800">
                <a:latin typeface="Times New Roman" panose="02020603050405020304" pitchFamily="18" charset="0"/>
                <a:cs typeface="Times New Roman" panose="02020603050405020304" pitchFamily="18" charset="0"/>
              </a:rPr>
              <a:t>Cho biết vượt quá ngân sách </a:t>
            </a:r>
          </a:p>
          <a:p>
            <a:endParaRPr lang="en-US" sz="18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182786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92;p16">
            <a:extLst>
              <a:ext uri="{FF2B5EF4-FFF2-40B4-BE49-F238E27FC236}">
                <a16:creationId xmlns:a16="http://schemas.microsoft.com/office/drawing/2014/main" id="{502F7EAE-308F-4F29-AAAD-5B7EA647728A}"/>
              </a:ext>
            </a:extLst>
          </p:cNvPr>
          <p:cNvSpPr txBox="1">
            <a:spLocks noGrp="1"/>
          </p:cNvSpPr>
          <p:nvPr>
            <p:ph type="title"/>
          </p:nvPr>
        </p:nvSpPr>
        <p:spPr>
          <a:xfrm>
            <a:off x="732726" y="500553"/>
            <a:ext cx="7678548"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Times New Roman" panose="02020603050405020304" pitchFamily="18" charset="0"/>
                <a:cs typeface="Times New Roman" panose="02020603050405020304" pitchFamily="18" charset="0"/>
              </a:rPr>
              <a:t>Tầm Quan Trọng Của Việc Quản Lý Chi Phí Dự Án</a:t>
            </a:r>
          </a:p>
        </p:txBody>
      </p:sp>
      <p:pic>
        <p:nvPicPr>
          <p:cNvPr id="2" name="Picture 1">
            <a:extLst>
              <a:ext uri="{FF2B5EF4-FFF2-40B4-BE49-F238E27FC236}">
                <a16:creationId xmlns:a16="http://schemas.microsoft.com/office/drawing/2014/main" id="{74A00E57-B075-4CFD-A2C7-2DC34E96EEFA}"/>
              </a:ext>
            </a:extLst>
          </p:cNvPr>
          <p:cNvPicPr>
            <a:picLocks noChangeAspect="1"/>
          </p:cNvPicPr>
          <p:nvPr/>
        </p:nvPicPr>
        <p:blipFill>
          <a:blip r:embed="rId3"/>
          <a:stretch>
            <a:fillRect/>
          </a:stretch>
        </p:blipFill>
        <p:spPr>
          <a:xfrm>
            <a:off x="4729395" y="2074409"/>
            <a:ext cx="4182257" cy="2806764"/>
          </a:xfrm>
          <a:prstGeom prst="rect">
            <a:avLst/>
          </a:prstGeom>
          <a:ln>
            <a:noFill/>
          </a:ln>
          <a:effectLst>
            <a:softEdge rad="112500"/>
          </a:effectLst>
        </p:spPr>
      </p:pic>
      <p:pic>
        <p:nvPicPr>
          <p:cNvPr id="1026" name="Picture 2" descr="Ảnh Động Powerpoint Đẹp ❤️ Tải 777+ Hình Động PPT Cute">
            <a:extLst>
              <a:ext uri="{FF2B5EF4-FFF2-40B4-BE49-F238E27FC236}">
                <a16:creationId xmlns:a16="http://schemas.microsoft.com/office/drawing/2014/main" id="{E1EF012F-9933-4777-B464-C929B58E3857}"/>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564942" y="2624216"/>
            <a:ext cx="1728553" cy="2381250"/>
          </a:xfrm>
          <a:prstGeom prst="rect">
            <a:avLst/>
          </a:prstGeom>
          <a:noFill/>
          <a:extLst>
            <a:ext uri="{909E8E84-426E-40DD-AFC4-6F175D3DCCD1}">
              <a14:hiddenFill xmlns:a14="http://schemas.microsoft.com/office/drawing/2010/main">
                <a:solidFill>
                  <a:srgbClr val="FFFFFF"/>
                </a:solidFill>
              </a14:hiddenFill>
            </a:ext>
          </a:extLst>
        </p:spPr>
      </p:pic>
      <p:sp>
        <p:nvSpPr>
          <p:cNvPr id="5" name="Thought Bubble: Cloud 4">
            <a:extLst>
              <a:ext uri="{FF2B5EF4-FFF2-40B4-BE49-F238E27FC236}">
                <a16:creationId xmlns:a16="http://schemas.microsoft.com/office/drawing/2014/main" id="{1DC33F1C-CC1A-4058-A6EA-906E6CDA9C80}"/>
              </a:ext>
            </a:extLst>
          </p:cNvPr>
          <p:cNvSpPr/>
          <p:nvPr/>
        </p:nvSpPr>
        <p:spPr>
          <a:xfrm>
            <a:off x="1821305" y="1364106"/>
            <a:ext cx="2750695" cy="1642359"/>
          </a:xfrm>
          <a:prstGeom prst="cloudCallout">
            <a:avLst>
              <a:gd name="adj1" fmla="val -44552"/>
              <a:gd name="adj2" fmla="val 47842"/>
            </a:avLst>
          </a:prstGeom>
          <a:no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800">
                <a:solidFill>
                  <a:schemeClr val="tx1"/>
                </a:solidFill>
                <a:latin typeface="Times New Roman" panose="02020603050405020304" pitchFamily="18" charset="0"/>
                <a:cs typeface="Times New Roman" panose="02020603050405020304" pitchFamily="18" charset="0"/>
              </a:rPr>
              <a:t>Tầm quan trọng?</a:t>
            </a:r>
          </a:p>
        </p:txBody>
      </p:sp>
    </p:spTree>
    <p:extLst>
      <p:ext uri="{BB962C8B-B14F-4D97-AF65-F5344CB8AC3E}">
        <p14:creationId xmlns:p14="http://schemas.microsoft.com/office/powerpoint/2010/main" val="2029531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pSp>
        <p:nvGrpSpPr>
          <p:cNvPr id="653" name="Google Shape;653;p26"/>
          <p:cNvGrpSpPr/>
          <p:nvPr/>
        </p:nvGrpSpPr>
        <p:grpSpPr>
          <a:xfrm>
            <a:off x="1063422" y="1598604"/>
            <a:ext cx="7017156" cy="1946291"/>
            <a:chOff x="710274" y="1456476"/>
            <a:chExt cx="3703926" cy="1132200"/>
          </a:xfrm>
        </p:grpSpPr>
        <p:sp>
          <p:nvSpPr>
            <p:cNvPr id="654" name="Google Shape;654;p26"/>
            <p:cNvSpPr/>
            <p:nvPr/>
          </p:nvSpPr>
          <p:spPr>
            <a:xfrm>
              <a:off x="1364700" y="1531938"/>
              <a:ext cx="3049500" cy="981300"/>
            </a:xfrm>
            <a:prstGeom prst="homePlate">
              <a:avLst>
                <a:gd name="adj" fmla="val 29403"/>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26"/>
            <p:cNvSpPr/>
            <p:nvPr/>
          </p:nvSpPr>
          <p:spPr>
            <a:xfrm>
              <a:off x="710274" y="1456476"/>
              <a:ext cx="1307100" cy="1132200"/>
            </a:xfrm>
            <a:prstGeom prst="hexagon">
              <a:avLst>
                <a:gd name="adj" fmla="val 28729"/>
                <a:gd name="vf" fmla="val 115470"/>
              </a:avLst>
            </a:prstGeom>
            <a:solidFill>
              <a:schemeClr val="accent2">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26"/>
            <p:cNvSpPr/>
            <p:nvPr/>
          </p:nvSpPr>
          <p:spPr>
            <a:xfrm>
              <a:off x="883425" y="1606475"/>
              <a:ext cx="960900" cy="832200"/>
            </a:xfrm>
            <a:prstGeom prst="hexagon">
              <a:avLst>
                <a:gd name="adj" fmla="val 28729"/>
                <a:gd name="vf" fmla="val 115470"/>
              </a:avLst>
            </a:pr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26"/>
            <p:cNvSpPr txBox="1"/>
            <p:nvPr/>
          </p:nvSpPr>
          <p:spPr>
            <a:xfrm>
              <a:off x="1985724" y="1845274"/>
              <a:ext cx="2344931"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1" i="0" u="none" strike="noStrike" kern="0" cap="none" spc="0" normalizeH="0" baseline="0" noProof="0">
                  <a:ln>
                    <a:noFill/>
                  </a:ln>
                  <a:solidFill>
                    <a:schemeClr val="tx1"/>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Thế Nào Là Chi Phí Và Quản Lý Chi Phí Dự Án</a:t>
              </a:r>
            </a:p>
          </p:txBody>
        </p:sp>
      </p:grpSp>
      <p:sp>
        <p:nvSpPr>
          <p:cNvPr id="2" name="TextBox 1">
            <a:extLst>
              <a:ext uri="{FF2B5EF4-FFF2-40B4-BE49-F238E27FC236}">
                <a16:creationId xmlns:a16="http://schemas.microsoft.com/office/drawing/2014/main" id="{5F5183CA-DCB8-4706-89C1-EB2B778266C7}"/>
              </a:ext>
            </a:extLst>
          </p:cNvPr>
          <p:cNvSpPr txBox="1"/>
          <p:nvPr/>
        </p:nvSpPr>
        <p:spPr>
          <a:xfrm>
            <a:off x="1934325" y="2034913"/>
            <a:ext cx="554636" cy="1092607"/>
          </a:xfrm>
          <a:prstGeom prst="rect">
            <a:avLst/>
          </a:prstGeom>
          <a:noFill/>
        </p:spPr>
        <p:txBody>
          <a:bodyPr wrap="square" rtlCol="0">
            <a:spAutoFit/>
          </a:bodyPr>
          <a:lstStyle/>
          <a:p>
            <a:r>
              <a:rPr lang="en-US" sz="6500">
                <a:solidFill>
                  <a:schemeClr val="bg1"/>
                </a:solidFill>
                <a:latin typeface="Arial Black" panose="020B0A04020102020204" pitchFamily="34" charset="0"/>
              </a:rPr>
              <a:t>2</a:t>
            </a:r>
          </a:p>
        </p:txBody>
      </p:sp>
    </p:spTree>
    <p:extLst>
      <p:ext uri="{BB962C8B-B14F-4D97-AF65-F5344CB8AC3E}">
        <p14:creationId xmlns:p14="http://schemas.microsoft.com/office/powerpoint/2010/main" val="2857832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5"/>
        <p:cNvGrpSpPr/>
        <p:nvPr/>
      </p:nvGrpSpPr>
      <p:grpSpPr>
        <a:xfrm>
          <a:off x="0" y="0"/>
          <a:ext cx="0" cy="0"/>
          <a:chOff x="0" y="0"/>
          <a:chExt cx="0" cy="0"/>
        </a:xfrm>
      </p:grpSpPr>
      <p:sp>
        <p:nvSpPr>
          <p:cNvPr id="786" name="Google Shape;786;p29"/>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Thế Nào Là Chi Phí Và Quản Lý Chi Phí Dự Án</a:t>
            </a:r>
          </a:p>
        </p:txBody>
      </p:sp>
      <p:sp>
        <p:nvSpPr>
          <p:cNvPr id="787" name="Google Shape;787;p29"/>
          <p:cNvSpPr/>
          <p:nvPr/>
        </p:nvSpPr>
        <p:spPr>
          <a:xfrm>
            <a:off x="4524075" y="1249275"/>
            <a:ext cx="95875" cy="3894244"/>
          </a:xfrm>
          <a:custGeom>
            <a:avLst/>
            <a:gdLst/>
            <a:ahLst/>
            <a:cxnLst/>
            <a:rect l="l" t="t" r="r" b="b"/>
            <a:pathLst>
              <a:path w="3835" h="137351" extrusionOk="0">
                <a:moveTo>
                  <a:pt x="1918" y="0"/>
                </a:moveTo>
                <a:cubicBezTo>
                  <a:pt x="858" y="0"/>
                  <a:pt x="1" y="857"/>
                  <a:pt x="1" y="1917"/>
                </a:cubicBezTo>
                <a:lnTo>
                  <a:pt x="1" y="137350"/>
                </a:lnTo>
                <a:lnTo>
                  <a:pt x="3835" y="137350"/>
                </a:lnTo>
                <a:lnTo>
                  <a:pt x="3835" y="1917"/>
                </a:lnTo>
                <a:cubicBezTo>
                  <a:pt x="3835" y="857"/>
                  <a:pt x="2977" y="0"/>
                  <a:pt x="1918" y="0"/>
                </a:cubicBezTo>
                <a:close/>
              </a:path>
            </a:pathLst>
          </a:custGeom>
          <a:solidFill>
            <a:srgbClr val="AFBD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2" name="Google Shape;792;p29"/>
          <p:cNvGrpSpPr/>
          <p:nvPr/>
        </p:nvGrpSpPr>
        <p:grpSpPr>
          <a:xfrm>
            <a:off x="4524062" y="2001006"/>
            <a:ext cx="3933209" cy="538475"/>
            <a:chOff x="4524063" y="2001006"/>
            <a:chExt cx="1897769" cy="538475"/>
          </a:xfrm>
        </p:grpSpPr>
        <p:sp>
          <p:nvSpPr>
            <p:cNvPr id="793" name="Google Shape;793;p29"/>
            <p:cNvSpPr/>
            <p:nvPr/>
          </p:nvSpPr>
          <p:spPr>
            <a:xfrm>
              <a:off x="4998850" y="2071550"/>
              <a:ext cx="1422982" cy="397375"/>
            </a:xfrm>
            <a:custGeom>
              <a:avLst/>
              <a:gdLst/>
              <a:ahLst/>
              <a:cxnLst/>
              <a:rect l="l" t="t" r="r" b="b"/>
              <a:pathLst>
                <a:path w="66116" h="15895" fill="none" extrusionOk="0">
                  <a:moveTo>
                    <a:pt x="0" y="15895"/>
                  </a:moveTo>
                  <a:lnTo>
                    <a:pt x="66116" y="15895"/>
                  </a:lnTo>
                  <a:lnTo>
                    <a:pt x="60436" y="7858"/>
                  </a:lnTo>
                  <a:lnTo>
                    <a:pt x="66116" y="0"/>
                  </a:lnTo>
                  <a:lnTo>
                    <a:pt x="0" y="0"/>
                  </a:lnTo>
                  <a:close/>
                </a:path>
              </a:pathLst>
            </a:custGeom>
            <a:ln w="57150">
              <a:headEnd type="none" w="sm" len="sm"/>
              <a:tailEnd type="none" w="sm" len="sm"/>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 sz="1700" b="1"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Fira Sans Extra Condensed Medium"/>
                </a:rPr>
                <a:t>Quản Lý Chi Phí dự án</a:t>
              </a:r>
              <a:endParaRPr kumimoji="0" sz="1400" b="1"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794" name="Google Shape;794;p29"/>
            <p:cNvSpPr/>
            <p:nvPr/>
          </p:nvSpPr>
          <p:spPr>
            <a:xfrm>
              <a:off x="4524063" y="2001006"/>
              <a:ext cx="560225" cy="538475"/>
            </a:xfrm>
            <a:custGeom>
              <a:avLst/>
              <a:gdLst/>
              <a:ahLst/>
              <a:cxnLst/>
              <a:rect l="l" t="t" r="r" b="b"/>
              <a:pathLst>
                <a:path w="22409" h="21539" extrusionOk="0">
                  <a:moveTo>
                    <a:pt x="1" y="0"/>
                  </a:moveTo>
                  <a:lnTo>
                    <a:pt x="1" y="21539"/>
                  </a:lnTo>
                  <a:lnTo>
                    <a:pt x="22408" y="21539"/>
                  </a:lnTo>
                  <a:lnTo>
                    <a:pt x="2240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5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 name="Google Shape;804;p29"/>
          <p:cNvGrpSpPr/>
          <p:nvPr/>
        </p:nvGrpSpPr>
        <p:grpSpPr>
          <a:xfrm>
            <a:off x="1371612" y="1366832"/>
            <a:ext cx="3248338" cy="538775"/>
            <a:chOff x="2722199" y="1366850"/>
            <a:chExt cx="1897739" cy="538775"/>
          </a:xfrm>
        </p:grpSpPr>
        <p:sp>
          <p:nvSpPr>
            <p:cNvPr id="805" name="Google Shape;805;p29"/>
            <p:cNvSpPr/>
            <p:nvPr/>
          </p:nvSpPr>
          <p:spPr>
            <a:xfrm>
              <a:off x="2722199" y="1437675"/>
              <a:ext cx="1422982" cy="397100"/>
            </a:xfrm>
            <a:custGeom>
              <a:avLst/>
              <a:gdLst/>
              <a:ahLst/>
              <a:cxnLst/>
              <a:rect l="l" t="t" r="r" b="b"/>
              <a:pathLst>
                <a:path w="66116" h="15884" fill="none" extrusionOk="0">
                  <a:moveTo>
                    <a:pt x="66116" y="15884"/>
                  </a:moveTo>
                  <a:lnTo>
                    <a:pt x="1" y="15884"/>
                  </a:lnTo>
                  <a:lnTo>
                    <a:pt x="5680" y="7847"/>
                  </a:lnTo>
                  <a:lnTo>
                    <a:pt x="1" y="1"/>
                  </a:lnTo>
                  <a:lnTo>
                    <a:pt x="66116" y="1"/>
                  </a:lnTo>
                  <a:close/>
                </a:path>
              </a:pathLst>
            </a:custGeom>
            <a:ln w="57150">
              <a:headEnd type="none" w="sm" len="sm"/>
              <a:tailEnd type="none" w="sm" len="sm"/>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 sz="1700" b="1"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Fira Sans Extra Condensed Medium"/>
                </a:rPr>
                <a:t>Chi Phí</a:t>
              </a:r>
              <a:endParaRPr kumimoji="0" sz="1400" b="1"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806" name="Google Shape;806;p29"/>
            <p:cNvSpPr/>
            <p:nvPr/>
          </p:nvSpPr>
          <p:spPr>
            <a:xfrm>
              <a:off x="4059738" y="1366850"/>
              <a:ext cx="560200" cy="538775"/>
            </a:xfrm>
            <a:custGeom>
              <a:avLst/>
              <a:gdLst/>
              <a:ahLst/>
              <a:cxnLst/>
              <a:rect l="l" t="t" r="r" b="b"/>
              <a:pathLst>
                <a:path w="22408" h="21551" extrusionOk="0">
                  <a:moveTo>
                    <a:pt x="0" y="0"/>
                  </a:moveTo>
                  <a:lnTo>
                    <a:pt x="0" y="21550"/>
                  </a:lnTo>
                  <a:lnTo>
                    <a:pt x="22408" y="21550"/>
                  </a:lnTo>
                  <a:lnTo>
                    <a:pt x="2240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300" b="0" i="0" u="none" strike="noStrike" kern="0" cap="none" spc="0" normalizeH="0" baseline="0" noProof="0">
                <a:ln>
                  <a:noFill/>
                </a:ln>
                <a:solidFill>
                  <a:srgbClr val="FFFFFF"/>
                </a:solidFill>
                <a:effectLst/>
                <a:uLnTx/>
                <a:uFillTx/>
                <a:latin typeface="Roboto"/>
                <a:ea typeface="Roboto"/>
                <a:cs typeface="Roboto"/>
                <a:sym typeface="Roboto"/>
              </a:endParaRPr>
            </a:p>
          </p:txBody>
        </p:sp>
      </p:grpSp>
      <p:grpSp>
        <p:nvGrpSpPr>
          <p:cNvPr id="808" name="Google Shape;808;p29"/>
          <p:cNvGrpSpPr/>
          <p:nvPr/>
        </p:nvGrpSpPr>
        <p:grpSpPr>
          <a:xfrm>
            <a:off x="4182920" y="1484421"/>
            <a:ext cx="303645" cy="303598"/>
            <a:chOff x="2685825" y="840375"/>
            <a:chExt cx="481900" cy="481825"/>
          </a:xfrm>
        </p:grpSpPr>
        <p:sp>
          <p:nvSpPr>
            <p:cNvPr id="809" name="Google Shape;809;p2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810" name="Google Shape;810;p2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811" name="Google Shape;811;p29"/>
          <p:cNvGrpSpPr/>
          <p:nvPr/>
        </p:nvGrpSpPr>
        <p:grpSpPr>
          <a:xfrm>
            <a:off x="4177942" y="2752187"/>
            <a:ext cx="313601" cy="304165"/>
            <a:chOff x="3270675" y="841800"/>
            <a:chExt cx="497700" cy="482725"/>
          </a:xfrm>
        </p:grpSpPr>
        <p:sp>
          <p:nvSpPr>
            <p:cNvPr id="812" name="Google Shape;812;p2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813" name="Google Shape;813;p2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814" name="Google Shape;814;p2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815" name="Google Shape;815;p29"/>
          <p:cNvSpPr/>
          <p:nvPr/>
        </p:nvSpPr>
        <p:spPr>
          <a:xfrm>
            <a:off x="4657075" y="2127930"/>
            <a:ext cx="303598" cy="284632"/>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816" name="Google Shape;816;p29"/>
          <p:cNvGrpSpPr/>
          <p:nvPr/>
        </p:nvGrpSpPr>
        <p:grpSpPr>
          <a:xfrm>
            <a:off x="4657075" y="3386320"/>
            <a:ext cx="303598" cy="303598"/>
            <a:chOff x="3271200" y="1435075"/>
            <a:chExt cx="481825" cy="481825"/>
          </a:xfrm>
        </p:grpSpPr>
        <p:sp>
          <p:nvSpPr>
            <p:cNvPr id="817" name="Google Shape;817;p2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818" name="Google Shape;818;p2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819" name="Google Shape;819;p29"/>
          <p:cNvGrpSpPr/>
          <p:nvPr/>
        </p:nvGrpSpPr>
        <p:grpSpPr>
          <a:xfrm>
            <a:off x="4185795" y="4020193"/>
            <a:ext cx="297896" cy="297896"/>
            <a:chOff x="6239925" y="2032450"/>
            <a:chExt cx="472775" cy="472775"/>
          </a:xfrm>
        </p:grpSpPr>
        <p:sp>
          <p:nvSpPr>
            <p:cNvPr id="820" name="Google Shape;820;p2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821" name="Google Shape;821;p2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2" name="TextBox 1">
            <a:extLst>
              <a:ext uri="{FF2B5EF4-FFF2-40B4-BE49-F238E27FC236}">
                <a16:creationId xmlns:a16="http://schemas.microsoft.com/office/drawing/2014/main" id="{74820161-D62E-4FD8-A744-D83065D77081}"/>
              </a:ext>
            </a:extLst>
          </p:cNvPr>
          <p:cNvSpPr txBox="1"/>
          <p:nvPr/>
        </p:nvSpPr>
        <p:spPr>
          <a:xfrm>
            <a:off x="590852" y="2127930"/>
            <a:ext cx="3686155" cy="286232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vi-VN" sz="2000" b="1"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Chi phí </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là tài nguyên được hy sinh hay tính trước để</a:t>
            </a:r>
            <a:r>
              <a:rPr kumimoji="0" lang="en-US" sz="2000" b="0" i="0" u="none" strike="noStrike" kern="0" cap="none" spc="0" normalizeH="0" baseline="0" noProof="0">
                <a:ln>
                  <a:noFill/>
                </a:ln>
                <a:solidFill>
                  <a:srgbClr val="000000"/>
                </a:solidFill>
                <a:effectLst/>
                <a:uLnTx/>
                <a:uFillTx/>
                <a:latin typeface="Arial"/>
                <a:cs typeface="Arial"/>
                <a:sym typeface="Arial"/>
              </a:rPr>
              <a:t> </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đạt được một mục tiêu rõ ràng hay để trao đổi cái gì đó.  Chi phí thường được đo bằng đơn vịtiền tệ.</a:t>
            </a:r>
            <a:endParaRPr kumimoji="0" lang="en-US" sz="2000" b="0" i="0" u="none" strike="noStrike" kern="0" cap="none" spc="0" normalizeH="0" baseline="0" noProof="0">
              <a:ln>
                <a:noFill/>
              </a:ln>
              <a:solidFill>
                <a:srgbClr val="000000"/>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vi-VN" sz="20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vi-VN" sz="20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Chi phí thường được đo bằng đơn vị tiền tệ, như Dollars, Euro, VNĐ…</a:t>
            </a:r>
          </a:p>
        </p:txBody>
      </p:sp>
      <p:sp>
        <p:nvSpPr>
          <p:cNvPr id="39" name="TextBox 38">
            <a:extLst>
              <a:ext uri="{FF2B5EF4-FFF2-40B4-BE49-F238E27FC236}">
                <a16:creationId xmlns:a16="http://schemas.microsoft.com/office/drawing/2014/main" id="{794FA43F-1BC7-4F4A-9AAB-818C59E1CC17}"/>
              </a:ext>
            </a:extLst>
          </p:cNvPr>
          <p:cNvSpPr txBox="1"/>
          <p:nvPr/>
        </p:nvSpPr>
        <p:spPr>
          <a:xfrm>
            <a:off x="4906831" y="2939931"/>
            <a:ext cx="3686155"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vi-VN" sz="2000" b="1"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Quản lý chi phí dự án </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cs typeface="Arial"/>
                <a:sym typeface="Arial"/>
              </a:rPr>
              <a:t>bao gồm những quy trình yêu cầu đảm bảo cho dự án được hoàn tất trong sự cho phép của ngân sách.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pSp>
        <p:nvGrpSpPr>
          <p:cNvPr id="653" name="Google Shape;653;p26"/>
          <p:cNvGrpSpPr/>
          <p:nvPr/>
        </p:nvGrpSpPr>
        <p:grpSpPr>
          <a:xfrm>
            <a:off x="1063422" y="1598604"/>
            <a:ext cx="7017156" cy="1946291"/>
            <a:chOff x="710274" y="1456476"/>
            <a:chExt cx="3703926" cy="1132200"/>
          </a:xfrm>
        </p:grpSpPr>
        <p:sp>
          <p:nvSpPr>
            <p:cNvPr id="654" name="Google Shape;654;p26"/>
            <p:cNvSpPr/>
            <p:nvPr/>
          </p:nvSpPr>
          <p:spPr>
            <a:xfrm>
              <a:off x="1364700" y="1531938"/>
              <a:ext cx="3049500" cy="981300"/>
            </a:xfrm>
            <a:prstGeom prst="homePlate">
              <a:avLst>
                <a:gd name="adj" fmla="val 29403"/>
              </a:avLst>
            </a:prstGeom>
            <a:no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26"/>
            <p:cNvSpPr/>
            <p:nvPr/>
          </p:nvSpPr>
          <p:spPr>
            <a:xfrm>
              <a:off x="710274" y="1456476"/>
              <a:ext cx="1307100" cy="1132200"/>
            </a:xfrm>
            <a:prstGeom prst="hexagon">
              <a:avLst>
                <a:gd name="adj" fmla="val 28729"/>
                <a:gd name="vf" fmla="val 115470"/>
              </a:avLst>
            </a:prstGeom>
            <a:solidFill>
              <a:schemeClr val="accent3">
                <a:alpha val="58660"/>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 name="Google Shape;656;p26"/>
            <p:cNvSpPr/>
            <p:nvPr/>
          </p:nvSpPr>
          <p:spPr>
            <a:xfrm>
              <a:off x="883425" y="1606475"/>
              <a:ext cx="960900" cy="832200"/>
            </a:xfrm>
            <a:prstGeom prst="hexagon">
              <a:avLst>
                <a:gd name="adj" fmla="val 28729"/>
                <a:gd name="vf" fmla="val 115470"/>
              </a:avLst>
            </a:pr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26"/>
            <p:cNvSpPr txBox="1"/>
            <p:nvPr/>
          </p:nvSpPr>
          <p:spPr>
            <a:xfrm>
              <a:off x="2039055" y="1850783"/>
              <a:ext cx="2325614" cy="3546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1"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rPr>
                <a:t>Quy Trình Quản Lý Ngân Sách Dự Án</a:t>
              </a:r>
              <a:endParaRPr kumimoji="0" sz="3200" b="1" i="0" u="none" strike="noStrike" kern="0" cap="none" spc="0" normalizeH="0" baseline="0" noProof="0">
                <a:ln>
                  <a:noFill/>
                </a:ln>
                <a:solidFill>
                  <a:srgbClr val="000000"/>
                </a:solidFill>
                <a:effectLst/>
                <a:uLnTx/>
                <a:uFillTx/>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sp>
        <p:nvSpPr>
          <p:cNvPr id="2" name="TextBox 1">
            <a:extLst>
              <a:ext uri="{FF2B5EF4-FFF2-40B4-BE49-F238E27FC236}">
                <a16:creationId xmlns:a16="http://schemas.microsoft.com/office/drawing/2014/main" id="{5F5183CA-DCB8-4706-89C1-EB2B778266C7}"/>
              </a:ext>
            </a:extLst>
          </p:cNvPr>
          <p:cNvSpPr txBox="1"/>
          <p:nvPr/>
        </p:nvSpPr>
        <p:spPr>
          <a:xfrm>
            <a:off x="1934325" y="2034913"/>
            <a:ext cx="554636" cy="109260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6500">
                <a:solidFill>
                  <a:srgbClr val="FFFFFF"/>
                </a:solidFill>
                <a:latin typeface="Arial Black" panose="020B0A04020102020204" pitchFamily="34" charset="0"/>
              </a:rPr>
              <a:t>3</a:t>
            </a:r>
            <a:endParaRPr kumimoji="0" lang="en-US" sz="6500" b="0" i="0" u="none" strike="noStrike" kern="0" cap="none" spc="0" normalizeH="0" baseline="0" noProof="0">
              <a:ln>
                <a:noFill/>
              </a:ln>
              <a:solidFill>
                <a:srgbClr val="FFFFFF"/>
              </a:solidFill>
              <a:effectLst/>
              <a:uLnTx/>
              <a:uFillTx/>
              <a:latin typeface="Arial Black" panose="020B0A04020102020204" pitchFamily="34" charset="0"/>
              <a:cs typeface="Arial"/>
              <a:sym typeface="Arial"/>
            </a:endParaRPr>
          </a:p>
        </p:txBody>
      </p:sp>
    </p:spTree>
    <p:extLst>
      <p:ext uri="{BB962C8B-B14F-4D97-AF65-F5344CB8AC3E}">
        <p14:creationId xmlns:p14="http://schemas.microsoft.com/office/powerpoint/2010/main" val="4016555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cxnSp>
        <p:nvCxnSpPr>
          <p:cNvPr id="91" name="Google Shape;91;p16"/>
          <p:cNvCxnSpPr/>
          <p:nvPr/>
        </p:nvCxnSpPr>
        <p:spPr>
          <a:xfrm>
            <a:off x="1654650" y="3089200"/>
            <a:ext cx="5847000" cy="0"/>
          </a:xfrm>
          <a:prstGeom prst="straightConnector1">
            <a:avLst/>
          </a:prstGeom>
          <a:noFill/>
          <a:ln w="19050" cap="flat" cmpd="sng">
            <a:solidFill>
              <a:srgbClr val="000000"/>
            </a:solidFill>
            <a:prstDash val="solid"/>
            <a:round/>
            <a:headEnd type="none" w="med" len="med"/>
            <a:tailEnd type="none" w="med" len="med"/>
          </a:ln>
        </p:spPr>
      </p:cxnSp>
      <p:sp>
        <p:nvSpPr>
          <p:cNvPr id="92" name="Google Shape;92;p16"/>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Qui Trình Quản Lý Ngân Sách Dự Án</a:t>
            </a:r>
          </a:p>
        </p:txBody>
      </p:sp>
      <p:grpSp>
        <p:nvGrpSpPr>
          <p:cNvPr id="93" name="Google Shape;93;p16"/>
          <p:cNvGrpSpPr/>
          <p:nvPr/>
        </p:nvGrpSpPr>
        <p:grpSpPr>
          <a:xfrm>
            <a:off x="710275" y="1333888"/>
            <a:ext cx="1884600" cy="2997974"/>
            <a:chOff x="710275" y="1333888"/>
            <a:chExt cx="1884600" cy="2997974"/>
          </a:xfrm>
        </p:grpSpPr>
        <p:sp>
          <p:nvSpPr>
            <p:cNvPr id="94" name="Google Shape;94;p16"/>
            <p:cNvSpPr/>
            <p:nvPr/>
          </p:nvSpPr>
          <p:spPr>
            <a:xfrm>
              <a:off x="10606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6"/>
            <p:cNvSpPr/>
            <p:nvPr/>
          </p:nvSpPr>
          <p:spPr>
            <a:xfrm>
              <a:off x="1143125" y="1416388"/>
              <a:ext cx="1018800" cy="101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6"/>
            <p:cNvSpPr/>
            <p:nvPr/>
          </p:nvSpPr>
          <p:spPr>
            <a:xfrm>
              <a:off x="1570075" y="2583338"/>
              <a:ext cx="165000" cy="1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6"/>
            <p:cNvSpPr/>
            <p:nvPr/>
          </p:nvSpPr>
          <p:spPr>
            <a:xfrm>
              <a:off x="1604125" y="2813988"/>
              <a:ext cx="96900" cy="96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6"/>
            <p:cNvSpPr/>
            <p:nvPr/>
          </p:nvSpPr>
          <p:spPr>
            <a:xfrm>
              <a:off x="1543525" y="2976538"/>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6"/>
            <p:cNvSpPr/>
            <p:nvPr/>
          </p:nvSpPr>
          <p:spPr>
            <a:xfrm>
              <a:off x="1578475" y="3011383"/>
              <a:ext cx="148200" cy="14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6"/>
            <p:cNvSpPr txBox="1"/>
            <p:nvPr/>
          </p:nvSpPr>
          <p:spPr>
            <a:xfrm>
              <a:off x="710275"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700" b="1">
                  <a:solidFill>
                    <a:schemeClr val="tx1"/>
                  </a:solidFill>
                  <a:latin typeface="Times New Roman" panose="02020603050405020304" pitchFamily="18" charset="0"/>
                  <a:ea typeface="Fira Sans Extra Condensed Medium"/>
                  <a:cs typeface="Times New Roman" panose="02020603050405020304" pitchFamily="18" charset="0"/>
                  <a:sym typeface="Fira Sans Extra Condensed Medium"/>
                </a:rPr>
                <a:t>Bước 1</a:t>
              </a:r>
              <a:endParaRPr sz="1700" b="1">
                <a:solidFill>
                  <a:schemeClr val="tx1"/>
                </a:solidFill>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101" name="Google Shape;101;p16"/>
            <p:cNvSpPr txBox="1"/>
            <p:nvPr/>
          </p:nvSpPr>
          <p:spPr>
            <a:xfrm>
              <a:off x="710275" y="37969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latin typeface="Roboto"/>
                <a:ea typeface="Roboto"/>
                <a:cs typeface="Roboto"/>
                <a:sym typeface="Roboto"/>
              </a:endParaRPr>
            </a:p>
          </p:txBody>
        </p:sp>
      </p:grpSp>
      <p:grpSp>
        <p:nvGrpSpPr>
          <p:cNvPr id="102" name="Google Shape;102;p16"/>
          <p:cNvGrpSpPr/>
          <p:nvPr/>
        </p:nvGrpSpPr>
        <p:grpSpPr>
          <a:xfrm>
            <a:off x="6549175" y="1333888"/>
            <a:ext cx="1884600" cy="2545825"/>
            <a:chOff x="6549175" y="1333888"/>
            <a:chExt cx="1884600" cy="2545825"/>
          </a:xfrm>
        </p:grpSpPr>
        <p:sp>
          <p:nvSpPr>
            <p:cNvPr id="103" name="Google Shape;103;p16"/>
            <p:cNvSpPr/>
            <p:nvPr/>
          </p:nvSpPr>
          <p:spPr>
            <a:xfrm>
              <a:off x="68995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6"/>
            <p:cNvSpPr/>
            <p:nvPr/>
          </p:nvSpPr>
          <p:spPr>
            <a:xfrm>
              <a:off x="6982075" y="1416388"/>
              <a:ext cx="1018800" cy="1018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6"/>
            <p:cNvSpPr/>
            <p:nvPr/>
          </p:nvSpPr>
          <p:spPr>
            <a:xfrm>
              <a:off x="7408975" y="2583338"/>
              <a:ext cx="165000" cy="165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6"/>
            <p:cNvSpPr/>
            <p:nvPr/>
          </p:nvSpPr>
          <p:spPr>
            <a:xfrm>
              <a:off x="7443025" y="2813988"/>
              <a:ext cx="96900" cy="96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6"/>
            <p:cNvSpPr/>
            <p:nvPr/>
          </p:nvSpPr>
          <p:spPr>
            <a:xfrm>
              <a:off x="7382425" y="2976538"/>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6"/>
            <p:cNvSpPr/>
            <p:nvPr/>
          </p:nvSpPr>
          <p:spPr>
            <a:xfrm>
              <a:off x="7417375" y="3011383"/>
              <a:ext cx="148200" cy="14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6"/>
            <p:cNvSpPr txBox="1"/>
            <p:nvPr/>
          </p:nvSpPr>
          <p:spPr>
            <a:xfrm>
              <a:off x="6549175"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700" b="1">
                  <a:solidFill>
                    <a:schemeClr val="tx1"/>
                  </a:solidFill>
                  <a:latin typeface="Times New Roman" panose="02020603050405020304" pitchFamily="18" charset="0"/>
                  <a:ea typeface="Fira Sans Extra Condensed Medium"/>
                  <a:cs typeface="Times New Roman" panose="02020603050405020304" pitchFamily="18" charset="0"/>
                  <a:sym typeface="Fira Sans Extra Condensed Medium"/>
                </a:rPr>
                <a:t>Bước 4</a:t>
              </a:r>
              <a:endParaRPr sz="1700" b="1">
                <a:solidFill>
                  <a:schemeClr val="tx1"/>
                </a:solidFill>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grpSp>
        <p:nvGrpSpPr>
          <p:cNvPr id="111" name="Google Shape;111;p16"/>
          <p:cNvGrpSpPr/>
          <p:nvPr/>
        </p:nvGrpSpPr>
        <p:grpSpPr>
          <a:xfrm>
            <a:off x="2656575" y="1333888"/>
            <a:ext cx="1884600" cy="2545825"/>
            <a:chOff x="2656575" y="1333888"/>
            <a:chExt cx="1884600" cy="2545825"/>
          </a:xfrm>
        </p:grpSpPr>
        <p:sp>
          <p:nvSpPr>
            <p:cNvPr id="112" name="Google Shape;112;p16"/>
            <p:cNvSpPr/>
            <p:nvPr/>
          </p:nvSpPr>
          <p:spPr>
            <a:xfrm>
              <a:off x="30069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6"/>
            <p:cNvSpPr/>
            <p:nvPr/>
          </p:nvSpPr>
          <p:spPr>
            <a:xfrm>
              <a:off x="3089475" y="1416388"/>
              <a:ext cx="1018800" cy="1018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6"/>
            <p:cNvSpPr/>
            <p:nvPr/>
          </p:nvSpPr>
          <p:spPr>
            <a:xfrm>
              <a:off x="3516375" y="2583338"/>
              <a:ext cx="165000" cy="165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6"/>
            <p:cNvSpPr/>
            <p:nvPr/>
          </p:nvSpPr>
          <p:spPr>
            <a:xfrm>
              <a:off x="3550425" y="2813988"/>
              <a:ext cx="96900" cy="96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3489825" y="2976538"/>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6"/>
            <p:cNvSpPr/>
            <p:nvPr/>
          </p:nvSpPr>
          <p:spPr>
            <a:xfrm>
              <a:off x="3524775" y="3011383"/>
              <a:ext cx="148200" cy="14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6"/>
            <p:cNvSpPr txBox="1"/>
            <p:nvPr/>
          </p:nvSpPr>
          <p:spPr>
            <a:xfrm>
              <a:off x="2656575"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tx1"/>
                  </a:solidFill>
                  <a:latin typeface="Times New Roman" panose="02020603050405020304" pitchFamily="18" charset="0"/>
                  <a:ea typeface="Fira Sans Extra Condensed Medium"/>
                  <a:cs typeface="Times New Roman" panose="02020603050405020304" pitchFamily="18" charset="0"/>
                  <a:sym typeface="Fira Sans Extra Condensed Medium"/>
                </a:rPr>
                <a:t>Bước 2</a:t>
              </a:r>
              <a:endParaRPr sz="1700" b="1">
                <a:solidFill>
                  <a:schemeClr val="tx1"/>
                </a:solidFill>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grpSp>
        <p:nvGrpSpPr>
          <p:cNvPr id="120" name="Google Shape;120;p16"/>
          <p:cNvGrpSpPr/>
          <p:nvPr/>
        </p:nvGrpSpPr>
        <p:grpSpPr>
          <a:xfrm>
            <a:off x="4602875" y="1333888"/>
            <a:ext cx="1884600" cy="2545825"/>
            <a:chOff x="4602875" y="1333888"/>
            <a:chExt cx="1884600" cy="2545825"/>
          </a:xfrm>
        </p:grpSpPr>
        <p:sp>
          <p:nvSpPr>
            <p:cNvPr id="121" name="Google Shape;121;p16"/>
            <p:cNvSpPr/>
            <p:nvPr/>
          </p:nvSpPr>
          <p:spPr>
            <a:xfrm>
              <a:off x="49532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p:nvPr/>
          </p:nvSpPr>
          <p:spPr>
            <a:xfrm>
              <a:off x="5035775" y="1416388"/>
              <a:ext cx="1018800" cy="101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5462675" y="2583338"/>
              <a:ext cx="165000" cy="165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5496725" y="2813988"/>
              <a:ext cx="96900" cy="96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a:off x="5436125" y="2976538"/>
              <a:ext cx="218100" cy="218100"/>
            </a:xfrm>
            <a:prstGeom prst="ellipse">
              <a:avLst/>
            </a:prstGeom>
            <a:solidFill>
              <a:schemeClr val="lt1"/>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6"/>
            <p:cNvSpPr/>
            <p:nvPr/>
          </p:nvSpPr>
          <p:spPr>
            <a:xfrm>
              <a:off x="5471075" y="3011383"/>
              <a:ext cx="148200" cy="14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txBox="1"/>
            <p:nvPr/>
          </p:nvSpPr>
          <p:spPr>
            <a:xfrm>
              <a:off x="4602875"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700" b="1">
                  <a:solidFill>
                    <a:schemeClr val="tx1"/>
                  </a:solidFill>
                  <a:latin typeface="Times New Roman" panose="02020603050405020304" pitchFamily="18" charset="0"/>
                  <a:ea typeface="Fira Sans Extra Condensed Medium"/>
                  <a:cs typeface="Times New Roman" panose="02020603050405020304" pitchFamily="18" charset="0"/>
                  <a:sym typeface="Fira Sans Extra Condensed Medium"/>
                </a:rPr>
                <a:t>Bước 3</a:t>
              </a:r>
              <a:endParaRPr sz="1700" b="1">
                <a:solidFill>
                  <a:schemeClr val="tx1"/>
                </a:solidFill>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grpSp>
        <p:nvGrpSpPr>
          <p:cNvPr id="138" name="Google Shape;138;p16"/>
          <p:cNvGrpSpPr/>
          <p:nvPr/>
        </p:nvGrpSpPr>
        <p:grpSpPr>
          <a:xfrm>
            <a:off x="5265982" y="1640240"/>
            <a:ext cx="539319" cy="538313"/>
            <a:chOff x="1421638" y="4125629"/>
            <a:chExt cx="374709" cy="374010"/>
          </a:xfrm>
        </p:grpSpPr>
        <p:sp>
          <p:nvSpPr>
            <p:cNvPr id="139" name="Google Shape;139;p1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184;p17">
            <a:extLst>
              <a:ext uri="{FF2B5EF4-FFF2-40B4-BE49-F238E27FC236}">
                <a16:creationId xmlns:a16="http://schemas.microsoft.com/office/drawing/2014/main" id="{FB01E9F4-4376-44E6-8242-5FD34E7197B3}"/>
              </a:ext>
            </a:extLst>
          </p:cNvPr>
          <p:cNvGrpSpPr/>
          <p:nvPr/>
        </p:nvGrpSpPr>
        <p:grpSpPr>
          <a:xfrm>
            <a:off x="1394678" y="1694057"/>
            <a:ext cx="519943" cy="500899"/>
            <a:chOff x="5049725" y="2027900"/>
            <a:chExt cx="481750" cy="481850"/>
          </a:xfrm>
        </p:grpSpPr>
        <p:sp>
          <p:nvSpPr>
            <p:cNvPr id="59" name="Google Shape;185;p17">
              <a:extLst>
                <a:ext uri="{FF2B5EF4-FFF2-40B4-BE49-F238E27FC236}">
                  <a16:creationId xmlns:a16="http://schemas.microsoft.com/office/drawing/2014/main" id="{6B587C27-7FFC-4E5E-9244-096A97605D67}"/>
                </a:ext>
              </a:extLst>
            </p:cNvPr>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 name="Google Shape;186;p17">
              <a:extLst>
                <a:ext uri="{FF2B5EF4-FFF2-40B4-BE49-F238E27FC236}">
                  <a16:creationId xmlns:a16="http://schemas.microsoft.com/office/drawing/2014/main" id="{F9165E55-E21B-4ACD-8675-4A2F692D2CEA}"/>
                </a:ext>
              </a:extLst>
            </p:cNvPr>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 name="Google Shape;187;p17">
              <a:extLst>
                <a:ext uri="{FF2B5EF4-FFF2-40B4-BE49-F238E27FC236}">
                  <a16:creationId xmlns:a16="http://schemas.microsoft.com/office/drawing/2014/main" id="{059613F4-05BF-4442-804E-68698253AB83}"/>
                </a:ext>
              </a:extLst>
            </p:cNvPr>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 name="Google Shape;188;p17">
              <a:extLst>
                <a:ext uri="{FF2B5EF4-FFF2-40B4-BE49-F238E27FC236}">
                  <a16:creationId xmlns:a16="http://schemas.microsoft.com/office/drawing/2014/main" id="{53C2200B-5BB2-42EC-9CF4-7DB4146495C7}"/>
                </a:ext>
              </a:extLst>
            </p:cNvPr>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 name="Google Shape;189;p17">
              <a:extLst>
                <a:ext uri="{FF2B5EF4-FFF2-40B4-BE49-F238E27FC236}">
                  <a16:creationId xmlns:a16="http://schemas.microsoft.com/office/drawing/2014/main" id="{463A643E-C916-4130-8A3E-C1E1DF7C1EF4}"/>
                </a:ext>
              </a:extLst>
            </p:cNvPr>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 name="Google Shape;190;p17">
              <a:extLst>
                <a:ext uri="{FF2B5EF4-FFF2-40B4-BE49-F238E27FC236}">
                  <a16:creationId xmlns:a16="http://schemas.microsoft.com/office/drawing/2014/main" id="{6AD3C6E3-C38B-4E91-80F2-D473826DEA7A}"/>
                </a:ext>
              </a:extLst>
            </p:cNvPr>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 name="Google Shape;191;p17">
              <a:extLst>
                <a:ext uri="{FF2B5EF4-FFF2-40B4-BE49-F238E27FC236}">
                  <a16:creationId xmlns:a16="http://schemas.microsoft.com/office/drawing/2014/main" id="{65B80751-DDA0-42F9-95CE-3C9A659D92A5}"/>
                </a:ext>
              </a:extLst>
            </p:cNvPr>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 name="Google Shape;192;p17">
              <a:extLst>
                <a:ext uri="{FF2B5EF4-FFF2-40B4-BE49-F238E27FC236}">
                  <a16:creationId xmlns:a16="http://schemas.microsoft.com/office/drawing/2014/main" id="{4CCCF58C-4F87-48F2-810E-5D450EB8CCD1}"/>
                </a:ext>
              </a:extLst>
            </p:cNvPr>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0" name="TextBox 69">
            <a:extLst>
              <a:ext uri="{FF2B5EF4-FFF2-40B4-BE49-F238E27FC236}">
                <a16:creationId xmlns:a16="http://schemas.microsoft.com/office/drawing/2014/main" id="{B250F4D2-9D7C-4BD9-855E-21F29D632465}"/>
              </a:ext>
            </a:extLst>
          </p:cNvPr>
          <p:cNvSpPr txBox="1"/>
          <p:nvPr/>
        </p:nvSpPr>
        <p:spPr>
          <a:xfrm>
            <a:off x="680533" y="3863119"/>
            <a:ext cx="1994538" cy="707886"/>
          </a:xfrm>
          <a:prstGeom prst="rect">
            <a:avLst/>
          </a:prstGeom>
          <a:noFill/>
        </p:spPr>
        <p:txBody>
          <a:bodyPr wrap="square">
            <a:spAutoFit/>
          </a:bodyPr>
          <a:lstStyle/>
          <a:p>
            <a:pPr algn="ctr"/>
            <a:r>
              <a:rPr lang="en-US" sz="2000">
                <a:latin typeface="Times New Roman" panose="02020603050405020304" pitchFamily="18" charset="0"/>
                <a:cs typeface="Times New Roman" panose="02020603050405020304" pitchFamily="18" charset="0"/>
              </a:rPr>
              <a:t>Lập kế hoạch cho nguồn tài nguyên</a:t>
            </a:r>
          </a:p>
        </p:txBody>
      </p:sp>
      <p:sp>
        <p:nvSpPr>
          <p:cNvPr id="71" name="TextBox 70">
            <a:extLst>
              <a:ext uri="{FF2B5EF4-FFF2-40B4-BE49-F238E27FC236}">
                <a16:creationId xmlns:a16="http://schemas.microsoft.com/office/drawing/2014/main" id="{BBC884EB-94EA-4DD1-B987-FEDC1466AE9D}"/>
              </a:ext>
            </a:extLst>
          </p:cNvPr>
          <p:cNvSpPr txBox="1"/>
          <p:nvPr/>
        </p:nvSpPr>
        <p:spPr>
          <a:xfrm>
            <a:off x="2617585" y="3864726"/>
            <a:ext cx="1994538" cy="707886"/>
          </a:xfrm>
          <a:prstGeom prst="rect">
            <a:avLst/>
          </a:prstGeom>
          <a:noFill/>
        </p:spPr>
        <p:txBody>
          <a:bodyPr wrap="square">
            <a:spAutoFit/>
          </a:bodyPr>
          <a:lstStyle/>
          <a:p>
            <a:pPr algn="ctr"/>
            <a:r>
              <a:rPr lang="en-US" sz="2000">
                <a:latin typeface="Times New Roman" panose="02020603050405020304" pitchFamily="18" charset="0"/>
                <a:cs typeface="Times New Roman" panose="02020603050405020304" pitchFamily="18" charset="0"/>
              </a:rPr>
              <a:t>Ước lượng</a:t>
            </a:r>
          </a:p>
          <a:p>
            <a:pPr algn="ctr"/>
            <a:r>
              <a:rPr lang="en-US" sz="2000">
                <a:latin typeface="Times New Roman" panose="02020603050405020304" pitchFamily="18" charset="0"/>
                <a:cs typeface="Times New Roman" panose="02020603050405020304" pitchFamily="18" charset="0"/>
              </a:rPr>
              <a:t> chi phí</a:t>
            </a:r>
          </a:p>
        </p:txBody>
      </p:sp>
      <p:sp>
        <p:nvSpPr>
          <p:cNvPr id="72" name="TextBox 71">
            <a:extLst>
              <a:ext uri="{FF2B5EF4-FFF2-40B4-BE49-F238E27FC236}">
                <a16:creationId xmlns:a16="http://schemas.microsoft.com/office/drawing/2014/main" id="{6BE90F1A-E154-447B-AF6A-5ED5B4469DFB}"/>
              </a:ext>
            </a:extLst>
          </p:cNvPr>
          <p:cNvSpPr txBox="1"/>
          <p:nvPr/>
        </p:nvSpPr>
        <p:spPr>
          <a:xfrm>
            <a:off x="4572000" y="3858065"/>
            <a:ext cx="1994538" cy="707886"/>
          </a:xfrm>
          <a:prstGeom prst="rect">
            <a:avLst/>
          </a:prstGeom>
          <a:noFill/>
        </p:spPr>
        <p:txBody>
          <a:bodyPr wrap="square">
            <a:spAutoFit/>
          </a:bodyPr>
          <a:lstStyle/>
          <a:p>
            <a:pPr algn="ctr"/>
            <a:r>
              <a:rPr lang="en-US" sz="2000">
                <a:latin typeface="Times New Roman" panose="02020603050405020304" pitchFamily="18" charset="0"/>
                <a:cs typeface="Times New Roman" panose="02020603050405020304" pitchFamily="18" charset="0"/>
              </a:rPr>
              <a:t>Dự toán</a:t>
            </a:r>
          </a:p>
          <a:p>
            <a:pPr algn="ctr"/>
            <a:r>
              <a:rPr lang="en-US" sz="2000">
                <a:latin typeface="Times New Roman" panose="02020603050405020304" pitchFamily="18" charset="0"/>
                <a:cs typeface="Times New Roman" panose="02020603050405020304" pitchFamily="18" charset="0"/>
              </a:rPr>
              <a:t>Chi phí</a:t>
            </a:r>
          </a:p>
        </p:txBody>
      </p:sp>
      <p:sp>
        <p:nvSpPr>
          <p:cNvPr id="73" name="TextBox 72">
            <a:extLst>
              <a:ext uri="{FF2B5EF4-FFF2-40B4-BE49-F238E27FC236}">
                <a16:creationId xmlns:a16="http://schemas.microsoft.com/office/drawing/2014/main" id="{FC4C98D8-F5E0-4209-A138-2697B672E88F}"/>
              </a:ext>
            </a:extLst>
          </p:cNvPr>
          <p:cNvSpPr txBox="1"/>
          <p:nvPr/>
        </p:nvSpPr>
        <p:spPr>
          <a:xfrm>
            <a:off x="6522576" y="3881152"/>
            <a:ext cx="2102797" cy="707886"/>
          </a:xfrm>
          <a:prstGeom prst="rect">
            <a:avLst/>
          </a:prstGeom>
          <a:noFill/>
        </p:spPr>
        <p:txBody>
          <a:bodyPr wrap="square">
            <a:spAutoFit/>
          </a:bodyPr>
          <a:lstStyle/>
          <a:p>
            <a:pPr algn="ctr"/>
            <a:r>
              <a:rPr lang="en-US" sz="2000">
                <a:latin typeface="Times New Roman" panose="02020603050405020304" pitchFamily="18" charset="0"/>
                <a:cs typeface="Times New Roman" panose="02020603050405020304" pitchFamily="18" charset="0"/>
              </a:rPr>
              <a:t>Kiểm soát </a:t>
            </a:r>
          </a:p>
          <a:p>
            <a:pPr algn="ctr"/>
            <a:r>
              <a:rPr lang="en-US" sz="2000">
                <a:latin typeface="Times New Roman" panose="02020603050405020304" pitchFamily="18" charset="0"/>
                <a:cs typeface="Times New Roman" panose="02020603050405020304" pitchFamily="18" charset="0"/>
              </a:rPr>
              <a:t>Điều chỉnh chi phí</a:t>
            </a:r>
          </a:p>
        </p:txBody>
      </p:sp>
      <p:grpSp>
        <p:nvGrpSpPr>
          <p:cNvPr id="74" name="Google Shape;1107;p36">
            <a:extLst>
              <a:ext uri="{FF2B5EF4-FFF2-40B4-BE49-F238E27FC236}">
                <a16:creationId xmlns:a16="http://schemas.microsoft.com/office/drawing/2014/main" id="{E1186AFE-8E90-4526-AF9F-77D42C4DC41E}"/>
              </a:ext>
            </a:extLst>
          </p:cNvPr>
          <p:cNvGrpSpPr/>
          <p:nvPr/>
        </p:nvGrpSpPr>
        <p:grpSpPr>
          <a:xfrm>
            <a:off x="3319643" y="1673006"/>
            <a:ext cx="669597" cy="513823"/>
            <a:chOff x="7500054" y="2934735"/>
            <a:chExt cx="350576" cy="280454"/>
          </a:xfrm>
        </p:grpSpPr>
        <p:sp>
          <p:nvSpPr>
            <p:cNvPr id="75" name="Google Shape;1108;p36">
              <a:extLst>
                <a:ext uri="{FF2B5EF4-FFF2-40B4-BE49-F238E27FC236}">
                  <a16:creationId xmlns:a16="http://schemas.microsoft.com/office/drawing/2014/main" id="{81DA999A-6485-4B3C-9FA5-6133C055AADB}"/>
                </a:ext>
              </a:extLst>
            </p:cNvPr>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109;p36">
              <a:extLst>
                <a:ext uri="{FF2B5EF4-FFF2-40B4-BE49-F238E27FC236}">
                  <a16:creationId xmlns:a16="http://schemas.microsoft.com/office/drawing/2014/main" id="{C039F3D9-4FB5-432E-A3FB-4E78D217CC03}"/>
                </a:ext>
              </a:extLst>
            </p:cNvPr>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110;p36">
              <a:extLst>
                <a:ext uri="{FF2B5EF4-FFF2-40B4-BE49-F238E27FC236}">
                  <a16:creationId xmlns:a16="http://schemas.microsoft.com/office/drawing/2014/main" id="{AC56EE7F-8FB5-4A0E-83DC-7B59F0F1CF00}"/>
                </a:ext>
              </a:extLst>
            </p:cNvPr>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111;p36">
              <a:extLst>
                <a:ext uri="{FF2B5EF4-FFF2-40B4-BE49-F238E27FC236}">
                  <a16:creationId xmlns:a16="http://schemas.microsoft.com/office/drawing/2014/main" id="{965EC415-88A5-471E-9F77-97493C081355}"/>
                </a:ext>
              </a:extLst>
            </p:cNvPr>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112;p36">
              <a:extLst>
                <a:ext uri="{FF2B5EF4-FFF2-40B4-BE49-F238E27FC236}">
                  <a16:creationId xmlns:a16="http://schemas.microsoft.com/office/drawing/2014/main" id="{AA1B360F-7E57-4BB4-B2CC-CD3F81C2DEC0}"/>
                </a:ext>
              </a:extLst>
            </p:cNvPr>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113;p36">
              <a:extLst>
                <a:ext uri="{FF2B5EF4-FFF2-40B4-BE49-F238E27FC236}">
                  <a16:creationId xmlns:a16="http://schemas.microsoft.com/office/drawing/2014/main" id="{691A1594-ACB8-43AD-BCA2-44966EED1663}"/>
                </a:ext>
              </a:extLst>
            </p:cNvPr>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114;p36">
              <a:extLst>
                <a:ext uri="{FF2B5EF4-FFF2-40B4-BE49-F238E27FC236}">
                  <a16:creationId xmlns:a16="http://schemas.microsoft.com/office/drawing/2014/main" id="{6CBBBDBC-4918-41C4-81E2-9BBA39B82BA4}"/>
                </a:ext>
              </a:extLst>
            </p:cNvPr>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115;p36">
              <a:extLst>
                <a:ext uri="{FF2B5EF4-FFF2-40B4-BE49-F238E27FC236}">
                  <a16:creationId xmlns:a16="http://schemas.microsoft.com/office/drawing/2014/main" id="{A7397D3D-BE1C-410B-A76E-72AE873FF823}"/>
                </a:ext>
              </a:extLst>
            </p:cNvPr>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1564;p45">
            <a:extLst>
              <a:ext uri="{FF2B5EF4-FFF2-40B4-BE49-F238E27FC236}">
                <a16:creationId xmlns:a16="http://schemas.microsoft.com/office/drawing/2014/main" id="{23330EC7-F4E6-489E-B342-03C05D626C8B}"/>
              </a:ext>
            </a:extLst>
          </p:cNvPr>
          <p:cNvGrpSpPr/>
          <p:nvPr/>
        </p:nvGrpSpPr>
        <p:grpSpPr>
          <a:xfrm>
            <a:off x="7222155" y="1676355"/>
            <a:ext cx="635539" cy="510474"/>
            <a:chOff x="855096" y="1504485"/>
            <a:chExt cx="380910" cy="339594"/>
          </a:xfrm>
        </p:grpSpPr>
        <p:sp>
          <p:nvSpPr>
            <p:cNvPr id="84" name="Google Shape;1565;p45">
              <a:extLst>
                <a:ext uri="{FF2B5EF4-FFF2-40B4-BE49-F238E27FC236}">
                  <a16:creationId xmlns:a16="http://schemas.microsoft.com/office/drawing/2014/main" id="{342CA2B3-E1F9-45F9-8741-5B8D4694E3DE}"/>
                </a:ext>
              </a:extLst>
            </p:cNvPr>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566;p45">
              <a:extLst>
                <a:ext uri="{FF2B5EF4-FFF2-40B4-BE49-F238E27FC236}">
                  <a16:creationId xmlns:a16="http://schemas.microsoft.com/office/drawing/2014/main" id="{9D29256B-8B1D-4A91-8736-E582ED70C460}"/>
                </a:ext>
              </a:extLst>
            </p:cNvPr>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567;p45">
              <a:extLst>
                <a:ext uri="{FF2B5EF4-FFF2-40B4-BE49-F238E27FC236}">
                  <a16:creationId xmlns:a16="http://schemas.microsoft.com/office/drawing/2014/main" id="{90EE7E56-E68A-4A4D-8F16-DB3FC302E299}"/>
                </a:ext>
              </a:extLst>
            </p:cNvPr>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568;p45">
              <a:extLst>
                <a:ext uri="{FF2B5EF4-FFF2-40B4-BE49-F238E27FC236}">
                  <a16:creationId xmlns:a16="http://schemas.microsoft.com/office/drawing/2014/main" id="{0F053529-8D84-4BB6-94C2-4A342EFF0A93}"/>
                </a:ext>
              </a:extLst>
            </p:cNvPr>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569;p45">
              <a:extLst>
                <a:ext uri="{FF2B5EF4-FFF2-40B4-BE49-F238E27FC236}">
                  <a16:creationId xmlns:a16="http://schemas.microsoft.com/office/drawing/2014/main" id="{AF2608BA-76E1-4FCB-8BFC-B1B8053DE8E6}"/>
                </a:ext>
              </a:extLst>
            </p:cNvPr>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grpSp>
        <p:nvGrpSpPr>
          <p:cNvPr id="151" name="Google Shape;151;p17"/>
          <p:cNvGrpSpPr/>
          <p:nvPr/>
        </p:nvGrpSpPr>
        <p:grpSpPr>
          <a:xfrm>
            <a:off x="3269150" y="2000150"/>
            <a:ext cx="2605800" cy="2606700"/>
            <a:chOff x="3269150" y="1529586"/>
            <a:chExt cx="2605800" cy="2606700"/>
          </a:xfrm>
        </p:grpSpPr>
        <p:sp>
          <p:nvSpPr>
            <p:cNvPr id="152" name="Google Shape;152;p17"/>
            <p:cNvSpPr/>
            <p:nvPr/>
          </p:nvSpPr>
          <p:spPr>
            <a:xfrm>
              <a:off x="3269150" y="1529586"/>
              <a:ext cx="2605800" cy="2606700"/>
            </a:xfrm>
            <a:prstGeom prst="ellipse">
              <a:avLst/>
            </a:prstGeom>
            <a:noFill/>
            <a:ln w="19050"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3734500" y="1995080"/>
              <a:ext cx="1675200" cy="1675500"/>
            </a:xfrm>
            <a:prstGeom prst="ellipse">
              <a:avLst/>
            </a:prstGeom>
            <a:noFill/>
            <a:ln w="19050" cap="flat" cmpd="sng">
              <a:solidFill>
                <a:srgbClr val="000000"/>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a:off x="4092020" y="2403980"/>
              <a:ext cx="959960" cy="857700"/>
            </a:xfrm>
            <a:prstGeom prst="ellipse">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b="1">
                  <a:solidFill>
                    <a:srgbClr val="FFFFFF"/>
                  </a:solidFill>
                  <a:latin typeface="Times New Roman" panose="02020603050405020304" pitchFamily="18" charset="0"/>
                  <a:cs typeface="Times New Roman" panose="02020603050405020304" pitchFamily="18" charset="0"/>
                  <a:sym typeface="Fira Sans Extra Condensed Medium"/>
                </a:rPr>
                <a:t>Project</a:t>
              </a:r>
              <a:endParaRPr sz="1700" b="1">
                <a:solidFill>
                  <a:srgbClr val="FFFFFF"/>
                </a:solidFill>
                <a:latin typeface="Times New Roman" panose="02020603050405020304" pitchFamily="18" charset="0"/>
                <a:cs typeface="Times New Roman" panose="02020603050405020304" pitchFamily="18" charset="0"/>
              </a:endParaRPr>
            </a:p>
          </p:txBody>
        </p:sp>
      </p:grpSp>
      <p:sp>
        <p:nvSpPr>
          <p:cNvPr id="155" name="Google Shape;155;p17"/>
          <p:cNvSpPr txBox="1">
            <a:spLocks noGrp="1"/>
          </p:cNvSpPr>
          <p:nvPr>
            <p:ph type="title"/>
          </p:nvPr>
        </p:nvSpPr>
        <p:spPr>
          <a:xfrm>
            <a:off x="710275" y="536650"/>
            <a:ext cx="77235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pitchFamily="18" charset="0"/>
                <a:cs typeface="Times New Roman" panose="02020603050405020304" pitchFamily="18" charset="0"/>
              </a:rPr>
              <a:t>Lập Kế Hoạch Ngân Sách (Chi Phí)</a:t>
            </a:r>
          </a:p>
        </p:txBody>
      </p:sp>
      <p:grpSp>
        <p:nvGrpSpPr>
          <p:cNvPr id="156" name="Google Shape;156;p17"/>
          <p:cNvGrpSpPr/>
          <p:nvPr/>
        </p:nvGrpSpPr>
        <p:grpSpPr>
          <a:xfrm>
            <a:off x="710263" y="1965564"/>
            <a:ext cx="3024238" cy="1036849"/>
            <a:chOff x="710263" y="1495000"/>
            <a:chExt cx="3024238" cy="1036849"/>
          </a:xfrm>
        </p:grpSpPr>
        <p:sp>
          <p:nvSpPr>
            <p:cNvPr id="157" name="Google Shape;157;p17"/>
            <p:cNvSpPr/>
            <p:nvPr/>
          </p:nvSpPr>
          <p:spPr>
            <a:xfrm>
              <a:off x="3199600" y="1745975"/>
              <a:ext cx="534900" cy="53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158" name="Google Shape;158;p17"/>
            <p:cNvCxnSpPr>
              <a:stCxn id="157" idx="2"/>
            </p:cNvCxnSpPr>
            <p:nvPr/>
          </p:nvCxnSpPr>
          <p:spPr>
            <a:xfrm rot="10800000">
              <a:off x="2709700" y="2013425"/>
              <a:ext cx="489900" cy="0"/>
            </a:xfrm>
            <a:prstGeom prst="straightConnector1">
              <a:avLst/>
            </a:prstGeom>
            <a:noFill/>
            <a:ln w="9525" cap="flat" cmpd="sng">
              <a:solidFill>
                <a:schemeClr val="accent1"/>
              </a:solidFill>
              <a:prstDash val="solid"/>
              <a:round/>
              <a:headEnd type="none" w="med" len="med"/>
              <a:tailEnd type="oval" w="med" len="med"/>
            </a:ln>
          </p:spPr>
        </p:cxnSp>
        <p:grpSp>
          <p:nvGrpSpPr>
            <p:cNvPr id="159" name="Google Shape;159;p17"/>
            <p:cNvGrpSpPr/>
            <p:nvPr/>
          </p:nvGrpSpPr>
          <p:grpSpPr>
            <a:xfrm>
              <a:off x="710263" y="1495000"/>
              <a:ext cx="1884600" cy="1036849"/>
              <a:chOff x="3590550" y="1413338"/>
              <a:chExt cx="1884600" cy="1036849"/>
            </a:xfrm>
          </p:grpSpPr>
          <p:sp>
            <p:nvSpPr>
              <p:cNvPr id="160" name="Google Shape;160;p17"/>
              <p:cNvSpPr txBox="1"/>
              <p:nvPr/>
            </p:nvSpPr>
            <p:spPr>
              <a:xfrm>
                <a:off x="3590550" y="1685187"/>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latin typeface="Roboto"/>
                  <a:ea typeface="Roboto"/>
                  <a:cs typeface="Roboto"/>
                  <a:sym typeface="Roboto"/>
                </a:endParaRPr>
              </a:p>
            </p:txBody>
          </p:sp>
          <p:sp>
            <p:nvSpPr>
              <p:cNvPr id="161" name="Google Shape;161;p17"/>
              <p:cNvSpPr txBox="1"/>
              <p:nvPr/>
            </p:nvSpPr>
            <p:spPr>
              <a:xfrm>
                <a:off x="3590550" y="1413338"/>
                <a:ext cx="1884600" cy="35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b="1">
                    <a:solidFill>
                      <a:srgbClr val="FFC000"/>
                    </a:solidFill>
                    <a:latin typeface="Times New Roman" panose="02020603050405020304" pitchFamily="18" charset="0"/>
                    <a:ea typeface="Fira Sans Extra Condensed Medium"/>
                    <a:cs typeface="Times New Roman" panose="02020603050405020304" pitchFamily="18" charset="0"/>
                    <a:sym typeface="Fira Sans Extra Condensed Medium"/>
                  </a:rPr>
                  <a:t>Ques</a:t>
                </a:r>
                <a:r>
                  <a:rPr lang="en-US" sz="1700" b="1">
                    <a:solidFill>
                      <a:srgbClr val="FFC000"/>
                    </a:solidFill>
                    <a:latin typeface="Times New Roman" panose="02020603050405020304" pitchFamily="18" charset="0"/>
                    <a:ea typeface="Fira Sans Extra Condensed Medium"/>
                    <a:cs typeface="Times New Roman" panose="02020603050405020304" pitchFamily="18" charset="0"/>
                    <a:sym typeface="Fira Sans Extra Condensed Medium"/>
                  </a:rPr>
                  <a:t>t</a:t>
                </a:r>
                <a:r>
                  <a:rPr lang="en" sz="1700" b="1">
                    <a:solidFill>
                      <a:srgbClr val="FFC000"/>
                    </a:solidFill>
                    <a:latin typeface="Times New Roman" panose="02020603050405020304" pitchFamily="18" charset="0"/>
                    <a:ea typeface="Fira Sans Extra Condensed Medium"/>
                    <a:cs typeface="Times New Roman" panose="02020603050405020304" pitchFamily="18" charset="0"/>
                    <a:sym typeface="Fira Sans Extra Condensed Medium"/>
                  </a:rPr>
                  <a:t>ion 1</a:t>
                </a:r>
                <a:endParaRPr sz="1700" b="1">
                  <a:solidFill>
                    <a:srgbClr val="FFC000"/>
                  </a:solidFill>
                  <a:latin typeface="Times New Roman" panose="02020603050405020304" pitchFamily="18" charset="0"/>
                  <a:ea typeface="Fira Sans Extra Condensed Medium"/>
                  <a:cs typeface="Times New Roman" panose="02020603050405020304" pitchFamily="18" charset="0"/>
                  <a:sym typeface="Fira Sans Extra Condensed Medium"/>
                </a:endParaRPr>
              </a:p>
            </p:txBody>
          </p:sp>
        </p:grpSp>
      </p:grpSp>
      <p:grpSp>
        <p:nvGrpSpPr>
          <p:cNvPr id="162" name="Google Shape;162;p17"/>
          <p:cNvGrpSpPr/>
          <p:nvPr/>
        </p:nvGrpSpPr>
        <p:grpSpPr>
          <a:xfrm>
            <a:off x="710263" y="3604465"/>
            <a:ext cx="3024238" cy="1036848"/>
            <a:chOff x="710263" y="3133901"/>
            <a:chExt cx="3024238" cy="1036848"/>
          </a:xfrm>
        </p:grpSpPr>
        <p:grpSp>
          <p:nvGrpSpPr>
            <p:cNvPr id="163" name="Google Shape;163;p17"/>
            <p:cNvGrpSpPr/>
            <p:nvPr/>
          </p:nvGrpSpPr>
          <p:grpSpPr>
            <a:xfrm>
              <a:off x="710263" y="3133901"/>
              <a:ext cx="1884600" cy="1036848"/>
              <a:chOff x="3590550" y="3052092"/>
              <a:chExt cx="1884600" cy="1036848"/>
            </a:xfrm>
          </p:grpSpPr>
          <p:sp>
            <p:nvSpPr>
              <p:cNvPr id="164" name="Google Shape;164;p17"/>
              <p:cNvSpPr txBox="1"/>
              <p:nvPr/>
            </p:nvSpPr>
            <p:spPr>
              <a:xfrm>
                <a:off x="3590550" y="3052092"/>
                <a:ext cx="1884600" cy="354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700" b="1">
                    <a:solidFill>
                      <a:schemeClr val="accent4"/>
                    </a:solidFill>
                    <a:latin typeface="Times New Roman" panose="02020603050405020304" pitchFamily="18" charset="0"/>
                    <a:ea typeface="Fira Sans Extra Condensed Medium"/>
                    <a:cs typeface="Times New Roman" panose="02020603050405020304" pitchFamily="18" charset="0"/>
                    <a:sym typeface="Fira Sans Extra Condensed Medium"/>
                  </a:rPr>
                  <a:t>Question 2</a:t>
                </a:r>
              </a:p>
            </p:txBody>
          </p:sp>
          <p:sp>
            <p:nvSpPr>
              <p:cNvPr id="165" name="Google Shape;165;p17"/>
              <p:cNvSpPr txBox="1"/>
              <p:nvPr/>
            </p:nvSpPr>
            <p:spPr>
              <a:xfrm>
                <a:off x="3590550" y="3323940"/>
                <a:ext cx="1884600" cy="76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200">
                  <a:latin typeface="Roboto"/>
                  <a:ea typeface="Roboto"/>
                  <a:cs typeface="Roboto"/>
                  <a:sym typeface="Roboto"/>
                </a:endParaRPr>
              </a:p>
            </p:txBody>
          </p:sp>
        </p:grpSp>
        <p:sp>
          <p:nvSpPr>
            <p:cNvPr id="166" name="Google Shape;166;p17"/>
            <p:cNvSpPr/>
            <p:nvPr/>
          </p:nvSpPr>
          <p:spPr>
            <a:xfrm>
              <a:off x="3199600" y="3384875"/>
              <a:ext cx="534900" cy="534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167" name="Google Shape;167;p17"/>
            <p:cNvCxnSpPr>
              <a:stCxn id="166" idx="2"/>
            </p:cNvCxnSpPr>
            <p:nvPr/>
          </p:nvCxnSpPr>
          <p:spPr>
            <a:xfrm rot="10800000">
              <a:off x="2709700" y="3652325"/>
              <a:ext cx="489900" cy="0"/>
            </a:xfrm>
            <a:prstGeom prst="straightConnector1">
              <a:avLst/>
            </a:prstGeom>
            <a:noFill/>
            <a:ln w="9525" cap="flat" cmpd="sng">
              <a:solidFill>
                <a:schemeClr val="accent4"/>
              </a:solidFill>
              <a:prstDash val="solid"/>
              <a:round/>
              <a:headEnd type="none" w="med" len="med"/>
              <a:tailEnd type="oval" w="med" len="med"/>
            </a:ln>
          </p:spPr>
        </p:cxnSp>
      </p:grpSp>
      <p:grpSp>
        <p:nvGrpSpPr>
          <p:cNvPr id="168" name="Google Shape;168;p17"/>
          <p:cNvGrpSpPr/>
          <p:nvPr/>
        </p:nvGrpSpPr>
        <p:grpSpPr>
          <a:xfrm>
            <a:off x="5409700" y="3604465"/>
            <a:ext cx="3024075" cy="1036848"/>
            <a:chOff x="5409700" y="3133901"/>
            <a:chExt cx="3024075" cy="1036848"/>
          </a:xfrm>
        </p:grpSpPr>
        <p:grpSp>
          <p:nvGrpSpPr>
            <p:cNvPr id="169" name="Google Shape;169;p17"/>
            <p:cNvGrpSpPr/>
            <p:nvPr/>
          </p:nvGrpSpPr>
          <p:grpSpPr>
            <a:xfrm>
              <a:off x="6549175" y="3133901"/>
              <a:ext cx="1884600" cy="1036848"/>
              <a:chOff x="6620075" y="3052092"/>
              <a:chExt cx="1884600" cy="1036848"/>
            </a:xfrm>
          </p:grpSpPr>
          <p:sp>
            <p:nvSpPr>
              <p:cNvPr id="170" name="Google Shape;170;p17"/>
              <p:cNvSpPr txBox="1"/>
              <p:nvPr/>
            </p:nvSpPr>
            <p:spPr>
              <a:xfrm>
                <a:off x="6620075" y="3052092"/>
                <a:ext cx="1884600" cy="354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b="1">
                    <a:solidFill>
                      <a:schemeClr val="accent3"/>
                    </a:solidFill>
                    <a:latin typeface="Times New Roman" panose="02020603050405020304" pitchFamily="18" charset="0"/>
                    <a:ea typeface="Fira Sans Extra Condensed Medium"/>
                    <a:cs typeface="Times New Roman" panose="02020603050405020304" pitchFamily="18" charset="0"/>
                    <a:sym typeface="Fira Sans Extra Condensed Medium"/>
                  </a:rPr>
                  <a:t>Question 4</a:t>
                </a:r>
                <a:endParaRPr sz="1700" b="1">
                  <a:solidFill>
                    <a:schemeClr val="accent3"/>
                  </a:solidFill>
                  <a:latin typeface="Times New Roman" panose="02020603050405020304" pitchFamily="18" charset="0"/>
                  <a:ea typeface="Fira Sans Extra Condensed Medium"/>
                  <a:cs typeface="Times New Roman" panose="02020603050405020304" pitchFamily="18" charset="0"/>
                  <a:sym typeface="Fira Sans Extra Condensed Medium"/>
                </a:endParaRPr>
              </a:p>
            </p:txBody>
          </p:sp>
          <p:sp>
            <p:nvSpPr>
              <p:cNvPr id="171" name="Google Shape;171;p17"/>
              <p:cNvSpPr txBox="1"/>
              <p:nvPr/>
            </p:nvSpPr>
            <p:spPr>
              <a:xfrm>
                <a:off x="6620075" y="3323940"/>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200">
                  <a:latin typeface="Roboto"/>
                  <a:ea typeface="Roboto"/>
                  <a:cs typeface="Roboto"/>
                  <a:sym typeface="Roboto"/>
                </a:endParaRPr>
              </a:p>
            </p:txBody>
          </p:sp>
        </p:grpSp>
        <p:sp>
          <p:nvSpPr>
            <p:cNvPr id="172" name="Google Shape;172;p17"/>
            <p:cNvSpPr/>
            <p:nvPr/>
          </p:nvSpPr>
          <p:spPr>
            <a:xfrm>
              <a:off x="5409700" y="3384875"/>
              <a:ext cx="534900" cy="534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173" name="Google Shape;173;p17"/>
            <p:cNvCxnSpPr>
              <a:endCxn id="172" idx="6"/>
            </p:cNvCxnSpPr>
            <p:nvPr/>
          </p:nvCxnSpPr>
          <p:spPr>
            <a:xfrm rot="10800000">
              <a:off x="5944600" y="3652325"/>
              <a:ext cx="489900" cy="0"/>
            </a:xfrm>
            <a:prstGeom prst="straightConnector1">
              <a:avLst/>
            </a:prstGeom>
            <a:noFill/>
            <a:ln w="9525" cap="flat" cmpd="sng">
              <a:solidFill>
                <a:schemeClr val="accent3"/>
              </a:solidFill>
              <a:prstDash val="solid"/>
              <a:round/>
              <a:headEnd type="oval" w="med" len="med"/>
              <a:tailEnd type="none" w="med" len="med"/>
            </a:ln>
          </p:spPr>
        </p:cxnSp>
      </p:grpSp>
      <p:grpSp>
        <p:nvGrpSpPr>
          <p:cNvPr id="174" name="Google Shape;174;p17"/>
          <p:cNvGrpSpPr/>
          <p:nvPr/>
        </p:nvGrpSpPr>
        <p:grpSpPr>
          <a:xfrm>
            <a:off x="5409700" y="1965564"/>
            <a:ext cx="3024075" cy="1036849"/>
            <a:chOff x="5409700" y="1495000"/>
            <a:chExt cx="3024075" cy="1036849"/>
          </a:xfrm>
        </p:grpSpPr>
        <p:grpSp>
          <p:nvGrpSpPr>
            <p:cNvPr id="175" name="Google Shape;175;p17"/>
            <p:cNvGrpSpPr/>
            <p:nvPr/>
          </p:nvGrpSpPr>
          <p:grpSpPr>
            <a:xfrm>
              <a:off x="6549175" y="1495000"/>
              <a:ext cx="1884600" cy="1036849"/>
              <a:chOff x="6620075" y="1413338"/>
              <a:chExt cx="1884600" cy="1036849"/>
            </a:xfrm>
          </p:grpSpPr>
          <p:sp>
            <p:nvSpPr>
              <p:cNvPr id="176" name="Google Shape;176;p17"/>
              <p:cNvSpPr txBox="1"/>
              <p:nvPr/>
            </p:nvSpPr>
            <p:spPr>
              <a:xfrm>
                <a:off x="6620075" y="1413338"/>
                <a:ext cx="1884600" cy="354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700" b="1">
                    <a:solidFill>
                      <a:schemeClr val="accent2"/>
                    </a:solidFill>
                    <a:latin typeface="Times New Roman" panose="02020603050405020304" pitchFamily="18" charset="0"/>
                    <a:ea typeface="Fira Sans Extra Condensed Medium"/>
                    <a:cs typeface="Times New Roman" panose="02020603050405020304" pitchFamily="18" charset="0"/>
                    <a:sym typeface="Fira Sans Extra Condensed Medium"/>
                  </a:rPr>
                  <a:t>Question 3</a:t>
                </a:r>
              </a:p>
            </p:txBody>
          </p:sp>
          <p:sp>
            <p:nvSpPr>
              <p:cNvPr id="177" name="Google Shape;177;p17"/>
              <p:cNvSpPr txBox="1"/>
              <p:nvPr/>
            </p:nvSpPr>
            <p:spPr>
              <a:xfrm>
                <a:off x="6620075" y="1685187"/>
                <a:ext cx="1884600" cy="765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200">
                  <a:latin typeface="Roboto"/>
                  <a:ea typeface="Roboto"/>
                  <a:cs typeface="Roboto"/>
                  <a:sym typeface="Roboto"/>
                </a:endParaRPr>
              </a:p>
            </p:txBody>
          </p:sp>
        </p:grpSp>
        <p:sp>
          <p:nvSpPr>
            <p:cNvPr id="178" name="Google Shape;178;p17"/>
            <p:cNvSpPr/>
            <p:nvPr/>
          </p:nvSpPr>
          <p:spPr>
            <a:xfrm>
              <a:off x="5409700" y="1745975"/>
              <a:ext cx="534900" cy="534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cxnSp>
          <p:nvCxnSpPr>
            <p:cNvPr id="179" name="Google Shape;179;p17"/>
            <p:cNvCxnSpPr>
              <a:endCxn id="178" idx="6"/>
            </p:cNvCxnSpPr>
            <p:nvPr/>
          </p:nvCxnSpPr>
          <p:spPr>
            <a:xfrm rot="10800000">
              <a:off x="5944600" y="2013425"/>
              <a:ext cx="489900" cy="0"/>
            </a:xfrm>
            <a:prstGeom prst="straightConnector1">
              <a:avLst/>
            </a:prstGeom>
            <a:noFill/>
            <a:ln w="9525" cap="flat" cmpd="sng">
              <a:solidFill>
                <a:schemeClr val="accent2"/>
              </a:solidFill>
              <a:prstDash val="solid"/>
              <a:round/>
              <a:headEnd type="oval" w="med" len="med"/>
              <a:tailEnd type="none" w="med" len="med"/>
            </a:ln>
          </p:spPr>
        </p:cxnSp>
      </p:grpSp>
      <p:sp>
        <p:nvSpPr>
          <p:cNvPr id="2" name="TextBox 1">
            <a:extLst>
              <a:ext uri="{FF2B5EF4-FFF2-40B4-BE49-F238E27FC236}">
                <a16:creationId xmlns:a16="http://schemas.microsoft.com/office/drawing/2014/main" id="{AF314F18-5181-45A0-8335-A71F8E5B59B0}"/>
              </a:ext>
            </a:extLst>
          </p:cNvPr>
          <p:cNvSpPr txBox="1"/>
          <p:nvPr/>
        </p:nvSpPr>
        <p:spPr>
          <a:xfrm>
            <a:off x="786652" y="1308945"/>
            <a:ext cx="7806019" cy="400110"/>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Lập kế hoạch cho ngân sách phụ thuộc vào bản chất của dự án và tổ chức</a:t>
            </a:r>
          </a:p>
        </p:txBody>
      </p:sp>
      <p:grpSp>
        <p:nvGrpSpPr>
          <p:cNvPr id="58" name="Google Shape;497;p23">
            <a:extLst>
              <a:ext uri="{FF2B5EF4-FFF2-40B4-BE49-F238E27FC236}">
                <a16:creationId xmlns:a16="http://schemas.microsoft.com/office/drawing/2014/main" id="{C26126B3-091A-4E8B-B6B1-C65D9664BEEF}"/>
              </a:ext>
            </a:extLst>
          </p:cNvPr>
          <p:cNvGrpSpPr/>
          <p:nvPr/>
        </p:nvGrpSpPr>
        <p:grpSpPr>
          <a:xfrm>
            <a:off x="3302315" y="3941578"/>
            <a:ext cx="353364" cy="362621"/>
            <a:chOff x="2753373" y="2902523"/>
            <a:chExt cx="347552" cy="325557"/>
          </a:xfrm>
        </p:grpSpPr>
        <p:sp>
          <p:nvSpPr>
            <p:cNvPr id="59" name="Google Shape;498;p23">
              <a:extLst>
                <a:ext uri="{FF2B5EF4-FFF2-40B4-BE49-F238E27FC236}">
                  <a16:creationId xmlns:a16="http://schemas.microsoft.com/office/drawing/2014/main" id="{C0309C3C-3EBB-439B-AEF0-95796D5AB131}"/>
                </a:ext>
              </a:extLst>
            </p:cNvPr>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99;p23">
              <a:extLst>
                <a:ext uri="{FF2B5EF4-FFF2-40B4-BE49-F238E27FC236}">
                  <a16:creationId xmlns:a16="http://schemas.microsoft.com/office/drawing/2014/main" id="{C2E153CF-31E1-453F-93EC-226F4B6BFDFA}"/>
                </a:ext>
              </a:extLst>
            </p:cNvPr>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00;p23">
              <a:extLst>
                <a:ext uri="{FF2B5EF4-FFF2-40B4-BE49-F238E27FC236}">
                  <a16:creationId xmlns:a16="http://schemas.microsoft.com/office/drawing/2014/main" id="{ADA46928-BBF3-4958-A336-950976D39947}"/>
                </a:ext>
              </a:extLst>
            </p:cNvPr>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01;p23">
              <a:extLst>
                <a:ext uri="{FF2B5EF4-FFF2-40B4-BE49-F238E27FC236}">
                  <a16:creationId xmlns:a16="http://schemas.microsoft.com/office/drawing/2014/main" id="{130F6BDE-AFD4-4C1C-90DD-C32ABF8ADE41}"/>
                </a:ext>
              </a:extLst>
            </p:cNvPr>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02;p23">
              <a:extLst>
                <a:ext uri="{FF2B5EF4-FFF2-40B4-BE49-F238E27FC236}">
                  <a16:creationId xmlns:a16="http://schemas.microsoft.com/office/drawing/2014/main" id="{DB813AF6-15DE-4F06-8A82-C1BFA84C34DD}"/>
                </a:ext>
              </a:extLst>
            </p:cNvPr>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503;p23">
              <a:extLst>
                <a:ext uri="{FF2B5EF4-FFF2-40B4-BE49-F238E27FC236}">
                  <a16:creationId xmlns:a16="http://schemas.microsoft.com/office/drawing/2014/main" id="{ECE40513-FE13-4560-8C27-759AE0957BFC}"/>
                </a:ext>
              </a:extLst>
            </p:cNvPr>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497;p23">
            <a:extLst>
              <a:ext uri="{FF2B5EF4-FFF2-40B4-BE49-F238E27FC236}">
                <a16:creationId xmlns:a16="http://schemas.microsoft.com/office/drawing/2014/main" id="{CE9EA0CF-79E6-432C-A2A4-3A6F53F95F8E}"/>
              </a:ext>
            </a:extLst>
          </p:cNvPr>
          <p:cNvGrpSpPr/>
          <p:nvPr/>
        </p:nvGrpSpPr>
        <p:grpSpPr>
          <a:xfrm>
            <a:off x="3290368" y="2257292"/>
            <a:ext cx="353364" cy="362621"/>
            <a:chOff x="2753373" y="2902523"/>
            <a:chExt cx="347552" cy="325557"/>
          </a:xfrm>
        </p:grpSpPr>
        <p:sp>
          <p:nvSpPr>
            <p:cNvPr id="66" name="Google Shape;498;p23">
              <a:extLst>
                <a:ext uri="{FF2B5EF4-FFF2-40B4-BE49-F238E27FC236}">
                  <a16:creationId xmlns:a16="http://schemas.microsoft.com/office/drawing/2014/main" id="{CB4F4E3B-7B50-47A0-9042-4B2E8C25CAB2}"/>
                </a:ext>
              </a:extLst>
            </p:cNvPr>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99;p23">
              <a:extLst>
                <a:ext uri="{FF2B5EF4-FFF2-40B4-BE49-F238E27FC236}">
                  <a16:creationId xmlns:a16="http://schemas.microsoft.com/office/drawing/2014/main" id="{E0809FAD-8E0E-4E1C-B44E-2B9FD2FE7A98}"/>
                </a:ext>
              </a:extLst>
            </p:cNvPr>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00;p23">
              <a:extLst>
                <a:ext uri="{FF2B5EF4-FFF2-40B4-BE49-F238E27FC236}">
                  <a16:creationId xmlns:a16="http://schemas.microsoft.com/office/drawing/2014/main" id="{0FD09D5B-C238-43E1-B3F4-F0ED43DA3EA8}"/>
                </a:ext>
              </a:extLst>
            </p:cNvPr>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501;p23">
              <a:extLst>
                <a:ext uri="{FF2B5EF4-FFF2-40B4-BE49-F238E27FC236}">
                  <a16:creationId xmlns:a16="http://schemas.microsoft.com/office/drawing/2014/main" id="{A929E196-80ED-4A5B-8C20-FBEA60D66353}"/>
                </a:ext>
              </a:extLst>
            </p:cNvPr>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502;p23">
              <a:extLst>
                <a:ext uri="{FF2B5EF4-FFF2-40B4-BE49-F238E27FC236}">
                  <a16:creationId xmlns:a16="http://schemas.microsoft.com/office/drawing/2014/main" id="{1C38AB75-6EFA-4594-B396-CC4345FC6717}"/>
                </a:ext>
              </a:extLst>
            </p:cNvPr>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503;p23">
              <a:extLst>
                <a:ext uri="{FF2B5EF4-FFF2-40B4-BE49-F238E27FC236}">
                  <a16:creationId xmlns:a16="http://schemas.microsoft.com/office/drawing/2014/main" id="{99BC5DFA-2631-47BB-8135-16B6AED7E3C9}"/>
                </a:ext>
              </a:extLst>
            </p:cNvPr>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497;p23">
            <a:extLst>
              <a:ext uri="{FF2B5EF4-FFF2-40B4-BE49-F238E27FC236}">
                <a16:creationId xmlns:a16="http://schemas.microsoft.com/office/drawing/2014/main" id="{5E627891-0A03-4078-8C3B-62A7FB9B1965}"/>
              </a:ext>
            </a:extLst>
          </p:cNvPr>
          <p:cNvGrpSpPr/>
          <p:nvPr/>
        </p:nvGrpSpPr>
        <p:grpSpPr>
          <a:xfrm>
            <a:off x="5459986" y="3880811"/>
            <a:ext cx="420816" cy="394185"/>
            <a:chOff x="2753373" y="2902523"/>
            <a:chExt cx="347552" cy="325557"/>
          </a:xfrm>
        </p:grpSpPr>
        <p:sp>
          <p:nvSpPr>
            <p:cNvPr id="86" name="Google Shape;498;p23">
              <a:extLst>
                <a:ext uri="{FF2B5EF4-FFF2-40B4-BE49-F238E27FC236}">
                  <a16:creationId xmlns:a16="http://schemas.microsoft.com/office/drawing/2014/main" id="{B44A34C8-BFEC-471B-93DC-3B93F9FF0BEF}"/>
                </a:ext>
              </a:extLst>
            </p:cNvPr>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99;p23">
              <a:extLst>
                <a:ext uri="{FF2B5EF4-FFF2-40B4-BE49-F238E27FC236}">
                  <a16:creationId xmlns:a16="http://schemas.microsoft.com/office/drawing/2014/main" id="{845BF0E1-C842-46F7-A622-1736219EC605}"/>
                </a:ext>
              </a:extLst>
            </p:cNvPr>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00;p23">
              <a:extLst>
                <a:ext uri="{FF2B5EF4-FFF2-40B4-BE49-F238E27FC236}">
                  <a16:creationId xmlns:a16="http://schemas.microsoft.com/office/drawing/2014/main" id="{01B5DF96-7D70-4EA9-B9DA-9B6DE2D813A8}"/>
                </a:ext>
              </a:extLst>
            </p:cNvPr>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01;p23">
              <a:extLst>
                <a:ext uri="{FF2B5EF4-FFF2-40B4-BE49-F238E27FC236}">
                  <a16:creationId xmlns:a16="http://schemas.microsoft.com/office/drawing/2014/main" id="{CAE6F318-DA58-44A1-A90D-C421DB37180D}"/>
                </a:ext>
              </a:extLst>
            </p:cNvPr>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502;p23">
              <a:extLst>
                <a:ext uri="{FF2B5EF4-FFF2-40B4-BE49-F238E27FC236}">
                  <a16:creationId xmlns:a16="http://schemas.microsoft.com/office/drawing/2014/main" id="{D08156D8-B6DE-4DBE-82BD-947405F2478D}"/>
                </a:ext>
              </a:extLst>
            </p:cNvPr>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03;p23">
              <a:extLst>
                <a:ext uri="{FF2B5EF4-FFF2-40B4-BE49-F238E27FC236}">
                  <a16:creationId xmlns:a16="http://schemas.microsoft.com/office/drawing/2014/main" id="{0F2DDEF5-C682-40DF-9BD2-86FA19837AEE}"/>
                </a:ext>
              </a:extLst>
            </p:cNvPr>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497;p23">
            <a:extLst>
              <a:ext uri="{FF2B5EF4-FFF2-40B4-BE49-F238E27FC236}">
                <a16:creationId xmlns:a16="http://schemas.microsoft.com/office/drawing/2014/main" id="{3DA1BA17-219B-4A79-B97F-FAAEC942C755}"/>
              </a:ext>
            </a:extLst>
          </p:cNvPr>
          <p:cNvGrpSpPr/>
          <p:nvPr/>
        </p:nvGrpSpPr>
        <p:grpSpPr>
          <a:xfrm>
            <a:off x="5485653" y="2280969"/>
            <a:ext cx="420816" cy="394185"/>
            <a:chOff x="2753373" y="2902523"/>
            <a:chExt cx="347552" cy="325557"/>
          </a:xfrm>
        </p:grpSpPr>
        <p:sp>
          <p:nvSpPr>
            <p:cNvPr id="93" name="Google Shape;498;p23">
              <a:extLst>
                <a:ext uri="{FF2B5EF4-FFF2-40B4-BE49-F238E27FC236}">
                  <a16:creationId xmlns:a16="http://schemas.microsoft.com/office/drawing/2014/main" id="{93C933EE-E59E-4491-AC9A-2A2125E472D5}"/>
                </a:ext>
              </a:extLst>
            </p:cNvPr>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99;p23">
              <a:extLst>
                <a:ext uri="{FF2B5EF4-FFF2-40B4-BE49-F238E27FC236}">
                  <a16:creationId xmlns:a16="http://schemas.microsoft.com/office/drawing/2014/main" id="{2B6C6774-4EBA-4F0D-8F37-66944F802EF2}"/>
                </a:ext>
              </a:extLst>
            </p:cNvPr>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00;p23">
              <a:extLst>
                <a:ext uri="{FF2B5EF4-FFF2-40B4-BE49-F238E27FC236}">
                  <a16:creationId xmlns:a16="http://schemas.microsoft.com/office/drawing/2014/main" id="{2B42EDF4-EF21-4766-9B94-C47BEB3D90A6}"/>
                </a:ext>
              </a:extLst>
            </p:cNvPr>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01;p23">
              <a:extLst>
                <a:ext uri="{FF2B5EF4-FFF2-40B4-BE49-F238E27FC236}">
                  <a16:creationId xmlns:a16="http://schemas.microsoft.com/office/drawing/2014/main" id="{F9FB6257-9A04-413C-A36C-0F292364298E}"/>
                </a:ext>
              </a:extLst>
            </p:cNvPr>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02;p23">
              <a:extLst>
                <a:ext uri="{FF2B5EF4-FFF2-40B4-BE49-F238E27FC236}">
                  <a16:creationId xmlns:a16="http://schemas.microsoft.com/office/drawing/2014/main" id="{868C951C-8A92-426E-851E-89883E954E7B}"/>
                </a:ext>
              </a:extLst>
            </p:cNvPr>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03;p23">
              <a:extLst>
                <a:ext uri="{FF2B5EF4-FFF2-40B4-BE49-F238E27FC236}">
                  <a16:creationId xmlns:a16="http://schemas.microsoft.com/office/drawing/2014/main" id="{F8FBB01F-F7C9-44E1-AF92-83DA510FF778}"/>
                </a:ext>
              </a:extLst>
            </p:cNvPr>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TextBox 99">
            <a:extLst>
              <a:ext uri="{FF2B5EF4-FFF2-40B4-BE49-F238E27FC236}">
                <a16:creationId xmlns:a16="http://schemas.microsoft.com/office/drawing/2014/main" id="{B45A8163-24F0-457D-9AD3-7F3379DB333C}"/>
              </a:ext>
            </a:extLst>
          </p:cNvPr>
          <p:cNvSpPr txBox="1"/>
          <p:nvPr/>
        </p:nvSpPr>
        <p:spPr>
          <a:xfrm>
            <a:off x="482221" y="2293171"/>
            <a:ext cx="2133077" cy="1200329"/>
          </a:xfrm>
          <a:prstGeom prst="rect">
            <a:avLst/>
          </a:prstGeom>
          <a:noFill/>
        </p:spPr>
        <p:txBody>
          <a:bodyPr wrap="square">
            <a:spAutoFit/>
          </a:bodyPr>
          <a:lstStyle/>
          <a:p>
            <a:r>
              <a:rPr lang="en-US" sz="1800">
                <a:latin typeface="Times New Roman" panose="02020603050405020304" pitchFamily="18" charset="0"/>
                <a:cs typeface="Times New Roman" panose="02020603050405020304" pitchFamily="18" charset="0"/>
              </a:rPr>
              <a:t>Các khó khăn nào sẽ gặp khi thực hiện các công việc cụ thể trong dự án? </a:t>
            </a:r>
          </a:p>
        </p:txBody>
      </p:sp>
      <p:sp>
        <p:nvSpPr>
          <p:cNvPr id="102" name="TextBox 101">
            <a:extLst>
              <a:ext uri="{FF2B5EF4-FFF2-40B4-BE49-F238E27FC236}">
                <a16:creationId xmlns:a16="http://schemas.microsoft.com/office/drawing/2014/main" id="{01E535C0-5631-454E-A2BB-C1384A960A3E}"/>
              </a:ext>
            </a:extLst>
          </p:cNvPr>
          <p:cNvSpPr txBox="1"/>
          <p:nvPr/>
        </p:nvSpPr>
        <p:spPr>
          <a:xfrm>
            <a:off x="508185" y="3919813"/>
            <a:ext cx="2226165" cy="923330"/>
          </a:xfrm>
          <a:prstGeom prst="rect">
            <a:avLst/>
          </a:prstGeom>
          <a:noFill/>
        </p:spPr>
        <p:txBody>
          <a:bodyPr wrap="square">
            <a:spAutoFit/>
          </a:bodyPr>
          <a:lstStyle/>
          <a:p>
            <a:r>
              <a:rPr lang="vi-VN" sz="1800">
                <a:latin typeface="Times New Roman" panose="02020603050405020304" pitchFamily="18" charset="0"/>
                <a:cs typeface="Times New Roman" panose="02020603050405020304" pitchFamily="18" charset="0"/>
              </a:rPr>
              <a:t>Có phạm vi nhất định nào ảnh hưởng đến nguồn tài nguyên</a:t>
            </a:r>
            <a:r>
              <a:rPr lang="en-US" sz="1800">
                <a:latin typeface="Times New Roman" panose="02020603050405020304" pitchFamily="18" charset="0"/>
                <a:cs typeface="Times New Roman" panose="02020603050405020304" pitchFamily="18" charset="0"/>
              </a:rPr>
              <a:t>?</a:t>
            </a:r>
          </a:p>
        </p:txBody>
      </p:sp>
      <p:sp>
        <p:nvSpPr>
          <p:cNvPr id="104" name="TextBox 103">
            <a:extLst>
              <a:ext uri="{FF2B5EF4-FFF2-40B4-BE49-F238E27FC236}">
                <a16:creationId xmlns:a16="http://schemas.microsoft.com/office/drawing/2014/main" id="{3D842D18-3670-4867-8E63-8C953422C5A0}"/>
              </a:ext>
            </a:extLst>
          </p:cNvPr>
          <p:cNvSpPr txBox="1"/>
          <p:nvPr/>
        </p:nvSpPr>
        <p:spPr>
          <a:xfrm>
            <a:off x="6620779" y="2311107"/>
            <a:ext cx="2224448" cy="923330"/>
          </a:xfrm>
          <a:prstGeom prst="rect">
            <a:avLst/>
          </a:prstGeom>
          <a:noFill/>
        </p:spPr>
        <p:txBody>
          <a:bodyPr wrap="square">
            <a:spAutoFit/>
          </a:bodyPr>
          <a:lstStyle/>
          <a:p>
            <a:r>
              <a:rPr lang="vi-VN" sz="1800">
                <a:latin typeface="+mj-lt"/>
              </a:rPr>
              <a:t>Tổ chức đã thực hiện những công việc nào tương tự như dự án? </a:t>
            </a:r>
            <a:endParaRPr lang="en-US" sz="1800">
              <a:latin typeface="+mj-lt"/>
            </a:endParaRPr>
          </a:p>
        </p:txBody>
      </p:sp>
      <p:sp>
        <p:nvSpPr>
          <p:cNvPr id="106" name="TextBox 105">
            <a:extLst>
              <a:ext uri="{FF2B5EF4-FFF2-40B4-BE49-F238E27FC236}">
                <a16:creationId xmlns:a16="http://schemas.microsoft.com/office/drawing/2014/main" id="{53EE8559-60C6-4CEF-8FD3-159AF591DA57}"/>
              </a:ext>
            </a:extLst>
          </p:cNvPr>
          <p:cNvSpPr txBox="1"/>
          <p:nvPr/>
        </p:nvSpPr>
        <p:spPr>
          <a:xfrm>
            <a:off x="6549175" y="3919159"/>
            <a:ext cx="2453047" cy="923330"/>
          </a:xfrm>
          <a:prstGeom prst="rect">
            <a:avLst/>
          </a:prstGeom>
          <a:noFill/>
        </p:spPr>
        <p:txBody>
          <a:bodyPr wrap="square">
            <a:spAutoFit/>
          </a:bodyPr>
          <a:lstStyle/>
          <a:p>
            <a:r>
              <a:rPr lang="vi-VN" sz="1800">
                <a:latin typeface="+mj-lt"/>
              </a:rPr>
              <a:t>Tổ chức đó có đủ người, trang thiết bị và vật tư để thực hiện dự án?</a:t>
            </a:r>
            <a:endParaRPr lang="en-US" sz="1800">
              <a:latin typeface="+mj-lt"/>
            </a:endParaRPr>
          </a:p>
        </p:txBody>
      </p:sp>
    </p:spTree>
  </p:cSld>
  <p:clrMapOvr>
    <a:masterClrMapping/>
  </p:clrMapOvr>
</p:sld>
</file>

<file path=ppt/theme/theme1.xml><?xml version="1.0" encoding="utf-8"?>
<a:theme xmlns:a="http://schemas.openxmlformats.org/drawingml/2006/main" name="Project Management Infographics by Slidesgo">
  <a:themeElements>
    <a:clrScheme name="Simple Light">
      <a:dk1>
        <a:srgbClr val="000000"/>
      </a:dk1>
      <a:lt1>
        <a:srgbClr val="FFFFFF"/>
      </a:lt1>
      <a:dk2>
        <a:srgbClr val="595959"/>
      </a:dk2>
      <a:lt2>
        <a:srgbClr val="EEEEEE"/>
      </a:lt2>
      <a:accent1>
        <a:srgbClr val="FBB831"/>
      </a:accent1>
      <a:accent2>
        <a:srgbClr val="FB8569"/>
      </a:accent2>
      <a:accent3>
        <a:srgbClr val="FB569C"/>
      </a:accent3>
      <a:accent4>
        <a:srgbClr val="E850E0"/>
      </a:accent4>
      <a:accent5>
        <a:srgbClr val="8225E2"/>
      </a:accent5>
      <a:accent6>
        <a:srgbClr val="9C27B0"/>
      </a:accent6>
      <a:hlink>
        <a:srgbClr val="FBB8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588</TotalTime>
  <Words>3547</Words>
  <Application>Microsoft Office PowerPoint</Application>
  <PresentationFormat>On-screen Show (16:9)</PresentationFormat>
  <Paragraphs>358</Paragraphs>
  <Slides>39</Slides>
  <Notes>33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39</vt:i4>
      </vt:variant>
    </vt:vector>
  </HeadingPairs>
  <TitlesOfParts>
    <vt:vector size="49" baseType="lpstr">
      <vt:lpstr>Arial</vt:lpstr>
      <vt:lpstr>Segoe UI Historic</vt:lpstr>
      <vt:lpstr>Arial Black</vt:lpstr>
      <vt:lpstr>Roboto</vt:lpstr>
      <vt:lpstr>Times New Roman</vt:lpstr>
      <vt:lpstr>Calibri</vt:lpstr>
      <vt:lpstr>Wingdings</vt:lpstr>
      <vt:lpstr>Fira Sans Extra Condensed Medium</vt:lpstr>
      <vt:lpstr>Cambria Math</vt:lpstr>
      <vt:lpstr>Project Management Infographics by Slidesgo</vt:lpstr>
      <vt:lpstr>QUẢN LÝ CHI PHÍ DỰ ÁN </vt:lpstr>
      <vt:lpstr>PowerPoint Presentation</vt:lpstr>
      <vt:lpstr>PowerPoint Presentation</vt:lpstr>
      <vt:lpstr>Tầm Quan Trọng Của Việc Quản Lý Chi Phí Dự Án</vt:lpstr>
      <vt:lpstr>PowerPoint Presentation</vt:lpstr>
      <vt:lpstr>Thế Nào Là Chi Phí Và Quản Lý Chi Phí Dự Án</vt:lpstr>
      <vt:lpstr>PowerPoint Presentation</vt:lpstr>
      <vt:lpstr>Qui Trình Quản Lý Ngân Sách Dự Án</vt:lpstr>
      <vt:lpstr>Lập Kế Hoạch Ngân Sách (Chi Phí)</vt:lpstr>
      <vt:lpstr>Ước Lượng Chi Phí</vt:lpstr>
      <vt:lpstr>Ước Lượng Chi Phí</vt:lpstr>
      <vt:lpstr>Các Phương Pháp Ước Tính Chi Phí</vt:lpstr>
      <vt:lpstr>PowerPoint Presentation</vt:lpstr>
      <vt:lpstr>PowerPoint Presentation</vt:lpstr>
      <vt:lpstr>Top-down Và Bottom-up</vt:lpstr>
      <vt:lpstr>Ưu Điểm và Nhược Điểm</vt:lpstr>
      <vt:lpstr>PowerPoint Presentation</vt:lpstr>
      <vt:lpstr>Mô Hình COCOMO</vt:lpstr>
      <vt:lpstr>Mô Hình COCOMO Cơ Bản</vt:lpstr>
      <vt:lpstr>PowerPoint Presentation</vt:lpstr>
      <vt:lpstr>PowerPoint Presentation</vt:lpstr>
      <vt:lpstr>Mô Hình COCOMO Trung Gian</vt:lpstr>
      <vt:lpstr>Mô Hình COCOMO Trung Gian</vt:lpstr>
      <vt:lpstr>Mô Hình COCOMO Trung Gian</vt:lpstr>
      <vt:lpstr>PowerPoint Presentation</vt:lpstr>
      <vt:lpstr>PowerPoint Presentation</vt:lpstr>
      <vt:lpstr>PowerPoint Presentation</vt:lpstr>
      <vt:lpstr>PowerPoint Presentation</vt:lpstr>
      <vt:lpstr>PowerPoint Presentation</vt:lpstr>
      <vt:lpstr>Kế Hoạch Chi Phí Cực Tiểu</vt:lpstr>
      <vt:lpstr>PowerPoint Presentation</vt:lpstr>
      <vt:lpstr>Các Bước Thực Hiện Kế Hoạch Chi Phí Cực Tiểu</vt:lpstr>
      <vt:lpstr>PowerPoint Presentation</vt:lpstr>
      <vt:lpstr>Mô hình EVM (Earned Value Management)</vt:lpstr>
      <vt:lpstr>EVM</vt:lpstr>
      <vt:lpstr>Các Công Thức Tính Trong EVM</vt:lpstr>
      <vt:lpstr>Ví dụ áp dụng EVM</vt:lpstr>
      <vt:lpstr>Ví Dụ Áp Dụng EVM</vt:lpstr>
      <vt:lpstr>Ví Dụ Áp Dụng EVM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QUẢN LÝ CHI PHÍ DỰ ÁN </dc:title>
  <cp:lastModifiedBy>Adam Vinh</cp:lastModifiedBy>
  <cp:revision>28</cp:revision>
  <dcterms:modified xsi:type="dcterms:W3CDTF">2023-03-08T01:51:53Z</dcterms:modified>
</cp:coreProperties>
</file>